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DM Sans Medium"/>
      <p:regular r:id="rId37"/>
      <p:bold r:id="rId38"/>
      <p:italic r:id="rId39"/>
      <p:boldItalic r:id="rId40"/>
    </p:embeddedFont>
    <p:embeddedFont>
      <p:font typeface="Merriweather"/>
      <p:regular r:id="rId41"/>
      <p:bold r:id="rId42"/>
      <p:italic r:id="rId43"/>
      <p:boldItalic r:id="rId44"/>
    </p:embeddedFont>
    <p:embeddedFont>
      <p:font typeface="DM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EE0EB4-05C8-4C8D-A9DE-23A373FF7F1D}">
  <a:tblStyle styleId="{94EE0EB4-05C8-4C8D-A9DE-23A373FF7F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Medium-boldItalic.fntdata"/><Relationship Id="rId20" Type="http://schemas.openxmlformats.org/officeDocument/2006/relationships/slide" Target="slides/slide14.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6.xml"/><Relationship Id="rId44" Type="http://schemas.openxmlformats.org/officeDocument/2006/relationships/font" Target="fonts/Merriweather-boldItalic.fntdata"/><Relationship Id="rId21" Type="http://schemas.openxmlformats.org/officeDocument/2006/relationships/slide" Target="slides/slide15.xml"/><Relationship Id="rId43" Type="http://schemas.openxmlformats.org/officeDocument/2006/relationships/font" Target="fonts/Merriweather-italic.fntdata"/><Relationship Id="rId24" Type="http://schemas.openxmlformats.org/officeDocument/2006/relationships/slide" Target="slides/slide18.xml"/><Relationship Id="rId46" Type="http://schemas.openxmlformats.org/officeDocument/2006/relationships/font" Target="fonts/DMSans-bold.fntdata"/><Relationship Id="rId23" Type="http://schemas.openxmlformats.org/officeDocument/2006/relationships/slide" Target="slides/slide17.xml"/><Relationship Id="rId45" Type="http://schemas.openxmlformats.org/officeDocument/2006/relationships/font" Target="fonts/DM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DMSans-boldItalic.fntdata"/><Relationship Id="rId25" Type="http://schemas.openxmlformats.org/officeDocument/2006/relationships/slide" Target="slides/slide19.xml"/><Relationship Id="rId47" Type="http://schemas.openxmlformats.org/officeDocument/2006/relationships/font" Target="fonts/DMSans-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DMSansMedium-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DMSansMedium-italic.fntdata"/><Relationship Id="rId16" Type="http://schemas.openxmlformats.org/officeDocument/2006/relationships/slide" Target="slides/slide10.xml"/><Relationship Id="rId38" Type="http://schemas.openxmlformats.org/officeDocument/2006/relationships/font" Target="fonts/DMSansMedium-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06403a7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06403a7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b83d1d44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4b83d1d44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4b83d1d44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4b83d1d44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4ba6dada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ba6dada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4ccf7de6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4ccf7de6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4ccf7de6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4ccf7de6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b83d1d44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4b83d1d44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4b83d1d44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4b83d1d44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49df06600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49df06600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4b83d1d44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4b83d1d44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06403a75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406403a75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06403a75f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06403a75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ccf7de62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4ccf7de62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4ccf7de62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4ccf7de62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54146773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54146773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db31a53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4db31a53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4e6d977d6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4e6d977d6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4e6d977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4e6d977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4e6d977d6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4e6d977d6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4e6d977d6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4e6d977d6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51d530b0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51d530b0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4db31a533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4db31a533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fd8269e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fd8269e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4fb5fa238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4fb5fa238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06403a75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406403a75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06403a75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406403a75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49df0660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49df0660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b0c13df7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4b0c13df7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49df06600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49df06600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4b83d1d44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4b83d1d44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31" name="Shape 131"/>
        <p:cNvGrpSpPr/>
        <p:nvPr/>
      </p:nvGrpSpPr>
      <p:grpSpPr>
        <a:xfrm>
          <a:off x="0" y="0"/>
          <a:ext cx="0" cy="0"/>
          <a:chOff x="0" y="0"/>
          <a:chExt cx="0" cy="0"/>
        </a:xfrm>
      </p:grpSpPr>
      <p:sp>
        <p:nvSpPr>
          <p:cNvPr id="132" name="Google Shape;132;p23"/>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33" name="Google Shape;133;p23"/>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34" name="Google Shape;134;p23"/>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35" name="Google Shape;135;p23"/>
          <p:cNvSpPr/>
          <p:nvPr>
            <p:ph idx="3" type="pic"/>
          </p:nvPr>
        </p:nvSpPr>
        <p:spPr>
          <a:xfrm>
            <a:off x="4437578" y="2171250"/>
            <a:ext cx="4509600" cy="2775600"/>
          </a:xfrm>
          <a:prstGeom prst="round2DiagRect">
            <a:avLst>
              <a:gd fmla="val 16667" name="adj1"/>
              <a:gd fmla="val 0" name="adj2"/>
            </a:avLst>
          </a:prstGeom>
          <a:noFill/>
          <a:ln>
            <a:noFill/>
          </a:ln>
        </p:spPr>
      </p:sp>
      <p:sp>
        <p:nvSpPr>
          <p:cNvPr id="136" name="Google Shape;136;p23"/>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37" name="Shape 137"/>
        <p:cNvGrpSpPr/>
        <p:nvPr/>
      </p:nvGrpSpPr>
      <p:grpSpPr>
        <a:xfrm>
          <a:off x="0" y="0"/>
          <a:ext cx="0" cy="0"/>
          <a:chOff x="0" y="0"/>
          <a:chExt cx="0" cy="0"/>
        </a:xfrm>
      </p:grpSpPr>
      <p:sp>
        <p:nvSpPr>
          <p:cNvPr id="138" name="Google Shape;138;p24"/>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9" name="Google Shape;13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4"/>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1" name="Google Shape;141;p24"/>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2" name="Google Shape;142;p24"/>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3" name="Google Shape;143;p24"/>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4" name="Google Shape;144;p2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45" name="Google Shape;145;p24"/>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46" name="Shape 146"/>
        <p:cNvGrpSpPr/>
        <p:nvPr/>
      </p:nvGrpSpPr>
      <p:grpSpPr>
        <a:xfrm>
          <a:off x="0" y="0"/>
          <a:ext cx="0" cy="0"/>
          <a:chOff x="0" y="0"/>
          <a:chExt cx="0" cy="0"/>
        </a:xfrm>
      </p:grpSpPr>
      <p:sp>
        <p:nvSpPr>
          <p:cNvPr id="147" name="Google Shape;14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5"/>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49" name="Google Shape;149;p25"/>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50" name="Google Shape;150;p2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51" name="Shape 151"/>
        <p:cNvGrpSpPr/>
        <p:nvPr/>
      </p:nvGrpSpPr>
      <p:grpSpPr>
        <a:xfrm>
          <a:off x="0" y="0"/>
          <a:ext cx="0" cy="0"/>
          <a:chOff x="0" y="0"/>
          <a:chExt cx="0" cy="0"/>
        </a:xfrm>
      </p:grpSpPr>
      <p:sp>
        <p:nvSpPr>
          <p:cNvPr id="152" name="Google Shape;15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6"/>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54" name="Google Shape;154;p26"/>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55" name="Google Shape;155;p2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156" name="Shape 156"/>
        <p:cNvGrpSpPr/>
        <p:nvPr/>
      </p:nvGrpSpPr>
      <p:grpSpPr>
        <a:xfrm>
          <a:off x="0" y="0"/>
          <a:ext cx="0" cy="0"/>
          <a:chOff x="0" y="0"/>
          <a:chExt cx="0" cy="0"/>
        </a:xfrm>
      </p:grpSpPr>
      <p:sp>
        <p:nvSpPr>
          <p:cNvPr id="157" name="Google Shape;157;p2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2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159" name="Google Shape;15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7"/>
          <p:cNvSpPr/>
          <p:nvPr>
            <p:ph idx="2" type="pic"/>
          </p:nvPr>
        </p:nvSpPr>
        <p:spPr>
          <a:xfrm>
            <a:off x="3726325" y="669925"/>
            <a:ext cx="5220900" cy="4276800"/>
          </a:xfrm>
          <a:prstGeom prst="round2DiagRect">
            <a:avLst>
              <a:gd fmla="val 16667" name="adj1"/>
              <a:gd fmla="val 0" name="adj2"/>
            </a:avLst>
          </a:prstGeom>
          <a:noFill/>
          <a:ln>
            <a:noFill/>
          </a:ln>
        </p:spPr>
      </p:sp>
      <p:sp>
        <p:nvSpPr>
          <p:cNvPr id="161" name="Google Shape;161;p27"/>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62" name="Google Shape;162;p2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163" name="Shape 163"/>
        <p:cNvGrpSpPr/>
        <p:nvPr/>
      </p:nvGrpSpPr>
      <p:grpSpPr>
        <a:xfrm>
          <a:off x="0" y="0"/>
          <a:ext cx="0" cy="0"/>
          <a:chOff x="0" y="0"/>
          <a:chExt cx="0" cy="0"/>
        </a:xfrm>
      </p:grpSpPr>
      <p:sp>
        <p:nvSpPr>
          <p:cNvPr id="164" name="Google Shape;164;p28"/>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165" name="Google Shape;165;p28"/>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166" name="Google Shape;16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8"/>
          <p:cNvSpPr/>
          <p:nvPr>
            <p:ph idx="2" type="pic"/>
          </p:nvPr>
        </p:nvSpPr>
        <p:spPr>
          <a:xfrm>
            <a:off x="3726325" y="669925"/>
            <a:ext cx="5220900" cy="4276800"/>
          </a:xfrm>
          <a:prstGeom prst="round2DiagRect">
            <a:avLst>
              <a:gd fmla="val 16667" name="adj1"/>
              <a:gd fmla="val 0" name="adj2"/>
            </a:avLst>
          </a:prstGeom>
          <a:noFill/>
          <a:ln>
            <a:noFill/>
          </a:ln>
        </p:spPr>
      </p:sp>
      <p:sp>
        <p:nvSpPr>
          <p:cNvPr id="168" name="Google Shape;168;p28"/>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69" name="Google Shape;169;p28"/>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170" name="Google Shape;170;p28"/>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171" name="Shape 171"/>
        <p:cNvGrpSpPr/>
        <p:nvPr/>
      </p:nvGrpSpPr>
      <p:grpSpPr>
        <a:xfrm>
          <a:off x="0" y="0"/>
          <a:ext cx="0" cy="0"/>
          <a:chOff x="0" y="0"/>
          <a:chExt cx="0" cy="0"/>
        </a:xfrm>
      </p:grpSpPr>
      <p:sp>
        <p:nvSpPr>
          <p:cNvPr id="172" name="Google Shape;172;p29"/>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 name="Google Shape;17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175" name="Google Shape;175;p2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176" name="Google Shape;176;p29"/>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77" name="Google Shape;177;p2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178" name="Shape 178"/>
        <p:cNvGrpSpPr/>
        <p:nvPr/>
      </p:nvGrpSpPr>
      <p:grpSpPr>
        <a:xfrm>
          <a:off x="0" y="0"/>
          <a:ext cx="0" cy="0"/>
          <a:chOff x="0" y="0"/>
          <a:chExt cx="0" cy="0"/>
        </a:xfrm>
      </p:grpSpPr>
      <p:sp>
        <p:nvSpPr>
          <p:cNvPr id="179" name="Google Shape;17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0"/>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1" name="Google Shape;181;p30"/>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2" name="Google Shape;182;p30"/>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3" name="Google Shape;183;p30"/>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4" name="Google Shape;184;p30"/>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5" name="Google Shape;185;p30"/>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6" name="Google Shape;186;p30"/>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7" name="Google Shape;187;p30"/>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8" name="Google Shape;188;p30"/>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9" name="Google Shape;189;p30"/>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0" name="Google Shape;190;p30"/>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1" name="Google Shape;191;p30"/>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2" name="Google Shape;192;p30"/>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3" name="Google Shape;193;p30"/>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4" name="Google Shape;194;p30"/>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5" name="Google Shape;195;p30"/>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6" name="Google Shape;196;p30"/>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7" name="Google Shape;197;p30"/>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8" name="Google Shape;198;p30"/>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9" name="Google Shape;199;p30"/>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0" name="Google Shape;200;p30"/>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1" name="Google Shape;201;p30"/>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2" name="Google Shape;202;p30"/>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3" name="Google Shape;203;p30"/>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4" name="Google Shape;204;p30"/>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5" name="Google Shape;205;p30"/>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6" name="Google Shape;206;p30"/>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7" name="Google Shape;207;p30"/>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08" name="Google Shape;208;p30"/>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09" name="Shape 209"/>
        <p:cNvGrpSpPr/>
        <p:nvPr/>
      </p:nvGrpSpPr>
      <p:grpSpPr>
        <a:xfrm>
          <a:off x="0" y="0"/>
          <a:ext cx="0" cy="0"/>
          <a:chOff x="0" y="0"/>
          <a:chExt cx="0" cy="0"/>
        </a:xfrm>
      </p:grpSpPr>
      <p:sp>
        <p:nvSpPr>
          <p:cNvPr id="210" name="Google Shape;21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12" name="Google Shape;212;p3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hyperlink" Target="https://official.nba.com/rule-no-12-fouls-and-penalties/#:~:text=Any%20player%20whose%20actions%20against,the%20ball%20has%20been%20released" TargetMode="External"/><Relationship Id="rId5" Type="http://schemas.openxmlformats.org/officeDocument/2006/relationships/image" Target="../media/image1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gif"/><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nba.com/sta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That Numbers Don’t Lie</a:t>
            </a:r>
            <a:endParaRPr/>
          </a:p>
        </p:txBody>
      </p:sp>
      <p:sp>
        <p:nvSpPr>
          <p:cNvPr id="218" name="Google Shape;218;p32"/>
          <p:cNvSpPr txBox="1"/>
          <p:nvPr>
            <p:ph idx="2" type="subTitle"/>
          </p:nvPr>
        </p:nvSpPr>
        <p:spPr>
          <a:xfrm>
            <a:off x="103100" y="3047325"/>
            <a:ext cx="3986700" cy="555600"/>
          </a:xfrm>
          <a:prstGeom prst="rect">
            <a:avLst/>
          </a:prstGeom>
        </p:spPr>
        <p:txBody>
          <a:bodyPr anchorCtr="0" anchor="t" bIns="91425" lIns="91425" spcFirstLastPara="1" rIns="91425" wrap="square" tIns="91425">
            <a:noAutofit/>
          </a:bodyPr>
          <a:lstStyle/>
          <a:p>
            <a:pPr indent="0" lvl="0" marL="0" rtl="0" algn="l">
              <a:lnSpc>
                <a:spcPct val="90000"/>
              </a:lnSpc>
              <a:spcBef>
                <a:spcPts val="1200"/>
              </a:spcBef>
              <a:spcAft>
                <a:spcPts val="0"/>
              </a:spcAft>
              <a:buClr>
                <a:schemeClr val="hlink"/>
              </a:buClr>
              <a:buSzPts val="1100"/>
              <a:buFont typeface="Arial"/>
              <a:buNone/>
            </a:pPr>
            <a:r>
              <a:rPr lang="en" sz="2400">
                <a:solidFill>
                  <a:schemeClr val="accent3"/>
                </a:solidFill>
                <a:latin typeface="Arial"/>
                <a:ea typeface="Arial"/>
                <a:cs typeface="Arial"/>
                <a:sym typeface="Arial"/>
              </a:rPr>
              <a:t>But They Do Make The Charlotte Hornets Look Bad at Basketball!</a:t>
            </a:r>
            <a:endParaRPr sz="2400">
              <a:solidFill>
                <a:schemeClr val="accent3"/>
              </a:solidFill>
              <a:latin typeface="Arial"/>
              <a:ea typeface="Arial"/>
              <a:cs typeface="Arial"/>
              <a:sym typeface="Arial"/>
            </a:endParaRPr>
          </a:p>
          <a:p>
            <a:pPr indent="0" lvl="0" marL="0" rtl="0" algn="l">
              <a:spcBef>
                <a:spcPts val="0"/>
              </a:spcBef>
              <a:spcAft>
                <a:spcPts val="0"/>
              </a:spcAft>
              <a:buNone/>
            </a:pPr>
            <a:r>
              <a:t/>
            </a:r>
            <a:endParaRPr/>
          </a:p>
        </p:txBody>
      </p:sp>
      <p:sp>
        <p:nvSpPr>
          <p:cNvPr id="219" name="Google Shape;219;p32"/>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Matthew Jordan - Institute of Data - Data Science Course - Mini Project 1</a:t>
            </a:r>
            <a:endParaRPr/>
          </a:p>
        </p:txBody>
      </p:sp>
      <p:pic>
        <p:nvPicPr>
          <p:cNvPr id="220" name="Google Shape;220;p32"/>
          <p:cNvPicPr preferRelativeResize="0"/>
          <p:nvPr/>
        </p:nvPicPr>
        <p:blipFill>
          <a:blip r:embed="rId3">
            <a:alphaModFix/>
          </a:blip>
          <a:stretch>
            <a:fillRect/>
          </a:stretch>
        </p:blipFill>
        <p:spPr>
          <a:xfrm>
            <a:off x="5767525" y="2167275"/>
            <a:ext cx="2822448" cy="2737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1" title="Points scored"/>
          <p:cNvPicPr preferRelativeResize="0"/>
          <p:nvPr/>
        </p:nvPicPr>
        <p:blipFill>
          <a:blip r:embed="rId3">
            <a:alphaModFix/>
          </a:blip>
          <a:stretch>
            <a:fillRect/>
          </a:stretch>
        </p:blipFill>
        <p:spPr>
          <a:xfrm>
            <a:off x="3926175" y="343575"/>
            <a:ext cx="4970949" cy="3073700"/>
          </a:xfrm>
          <a:prstGeom prst="rect">
            <a:avLst/>
          </a:prstGeom>
          <a:noFill/>
          <a:ln>
            <a:noFill/>
          </a:ln>
        </p:spPr>
      </p:pic>
      <p:sp>
        <p:nvSpPr>
          <p:cNvPr id="281" name="Google Shape;281;p41"/>
          <p:cNvSpPr txBox="1"/>
          <p:nvPr/>
        </p:nvSpPr>
        <p:spPr>
          <a:xfrm>
            <a:off x="187675" y="207975"/>
            <a:ext cx="33021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dk1"/>
                </a:solidFill>
                <a:latin typeface="Merriweather"/>
                <a:ea typeface="Merriweather"/>
                <a:cs typeface="Merriweather"/>
                <a:sym typeface="Merriweather"/>
              </a:rPr>
              <a:t>Turnovers</a:t>
            </a:r>
            <a:endParaRPr b="1" sz="34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None/>
            </a:pPr>
            <a:r>
              <a:rPr lang="en" sz="1000">
                <a:solidFill>
                  <a:schemeClr val="dk2"/>
                </a:solidFill>
                <a:latin typeface="DM Sans"/>
                <a:ea typeface="DM Sans"/>
                <a:cs typeface="DM Sans"/>
                <a:sym typeface="DM Sans"/>
              </a:rPr>
              <a:t>A player is charged with a turnover if they lose possession of the ball to the opposing team before a shot is attempted.</a:t>
            </a:r>
            <a:endParaRPr sz="1000">
              <a:solidFill>
                <a:schemeClr val="dk2"/>
              </a:solidFill>
              <a:latin typeface="DM Sans"/>
              <a:ea typeface="DM Sans"/>
              <a:cs typeface="DM Sans"/>
              <a:sym typeface="DM Sans"/>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graphicFrame>
        <p:nvGraphicFramePr>
          <p:cNvPr id="282" name="Google Shape;282;p41"/>
          <p:cNvGraphicFramePr/>
          <p:nvPr/>
        </p:nvGraphicFramePr>
        <p:xfrm>
          <a:off x="4234425" y="3768300"/>
          <a:ext cx="3000000" cy="3000000"/>
        </p:xfrm>
        <a:graphic>
          <a:graphicData uri="http://schemas.openxmlformats.org/drawingml/2006/table">
            <a:tbl>
              <a:tblPr>
                <a:noFill/>
                <a:tableStyleId>{94EE0EB4-05C8-4C8D-A9DE-23A373FF7F1D}</a:tableStyleId>
              </a:tblPr>
              <a:tblGrid>
                <a:gridCol w="2044500"/>
                <a:gridCol w="2044500"/>
              </a:tblGrid>
              <a:tr h="308025">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Charlotte</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League Average</a:t>
                      </a:r>
                      <a:endParaRPr b="1">
                        <a:solidFill>
                          <a:schemeClr val="dk1"/>
                        </a:solidFill>
                        <a:latin typeface="Merriweather"/>
                        <a:ea typeface="Merriweather"/>
                        <a:cs typeface="Merriweather"/>
                        <a:sym typeface="Merriweather"/>
                      </a:endParaRPr>
                    </a:p>
                  </a:txBody>
                  <a:tcPr marT="91425" marB="91425" marR="91425" marL="91425"/>
                </a:tc>
              </a:tr>
              <a:tr h="308025">
                <a:tc>
                  <a:txBody>
                    <a:bodyPr/>
                    <a:lstStyle/>
                    <a:p>
                      <a:pPr indent="0" lvl="0" marL="0" rtl="0" algn="ctr">
                        <a:spcBef>
                          <a:spcPts val="0"/>
                        </a:spcBef>
                        <a:spcAft>
                          <a:spcPts val="0"/>
                        </a:spcAft>
                        <a:buNone/>
                      </a:pPr>
                      <a:r>
                        <a:rPr lang="en"/>
                        <a:t>6538</a:t>
                      </a:r>
                      <a:endParaRPr/>
                    </a:p>
                  </a:txBody>
                  <a:tcPr marT="91425" marB="91425" marR="91425" marL="91425"/>
                </a:tc>
                <a:tc>
                  <a:txBody>
                    <a:bodyPr/>
                    <a:lstStyle/>
                    <a:p>
                      <a:pPr indent="0" lvl="0" marL="0" rtl="0" algn="ctr">
                        <a:spcBef>
                          <a:spcPts val="0"/>
                        </a:spcBef>
                        <a:spcAft>
                          <a:spcPts val="0"/>
                        </a:spcAft>
                        <a:buNone/>
                      </a:pPr>
                      <a:r>
                        <a:rPr lang="en"/>
                        <a:t>6488</a:t>
                      </a:r>
                      <a:endParaRPr/>
                    </a:p>
                  </a:txBody>
                  <a:tcPr marT="91425" marB="91425" marR="91425" marL="91425"/>
                </a:tc>
              </a:tr>
            </a:tbl>
          </a:graphicData>
        </a:graphic>
      </p:graphicFrame>
      <p:pic>
        <p:nvPicPr>
          <p:cNvPr id="283" name="Google Shape;283;p41" title="rockets-basketball.gif"/>
          <p:cNvPicPr preferRelativeResize="0"/>
          <p:nvPr/>
        </p:nvPicPr>
        <p:blipFill>
          <a:blip r:embed="rId4">
            <a:alphaModFix/>
          </a:blip>
          <a:stretch>
            <a:fillRect/>
          </a:stretch>
        </p:blipFill>
        <p:spPr>
          <a:xfrm>
            <a:off x="187675" y="1957875"/>
            <a:ext cx="3166625" cy="1770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2" title="Points scored"/>
          <p:cNvPicPr preferRelativeResize="0"/>
          <p:nvPr/>
        </p:nvPicPr>
        <p:blipFill>
          <a:blip r:embed="rId3">
            <a:alphaModFix/>
          </a:blip>
          <a:stretch>
            <a:fillRect/>
          </a:stretch>
        </p:blipFill>
        <p:spPr>
          <a:xfrm>
            <a:off x="4112675" y="343575"/>
            <a:ext cx="4325124" cy="2674365"/>
          </a:xfrm>
          <a:prstGeom prst="rect">
            <a:avLst/>
          </a:prstGeom>
          <a:noFill/>
          <a:ln>
            <a:noFill/>
          </a:ln>
        </p:spPr>
      </p:pic>
      <p:sp>
        <p:nvSpPr>
          <p:cNvPr id="289" name="Google Shape;289;p42"/>
          <p:cNvSpPr txBox="1"/>
          <p:nvPr/>
        </p:nvSpPr>
        <p:spPr>
          <a:xfrm>
            <a:off x="187675" y="207975"/>
            <a:ext cx="33021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dk1"/>
                </a:solidFill>
                <a:latin typeface="Merriweather"/>
                <a:ea typeface="Merriweather"/>
                <a:cs typeface="Merriweather"/>
                <a:sym typeface="Merriweather"/>
              </a:rPr>
              <a:t>Personal Fouls</a:t>
            </a:r>
            <a:endParaRPr b="1" sz="34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None/>
            </a:pPr>
            <a:r>
              <a:rPr lang="en" sz="1000">
                <a:solidFill>
                  <a:schemeClr val="dk2"/>
                </a:solidFill>
                <a:latin typeface="DM Sans"/>
                <a:ea typeface="DM Sans"/>
                <a:cs typeface="DM Sans"/>
                <a:sym typeface="DM Sans"/>
              </a:rPr>
              <a:t>Any player whose actions against an opponent cause illegal contact with yet another opponent has committed the personal foul. A personal foul committed by the offensive team during a throw-in shall be an offensive foul, regardless of whether the ball has been released.</a:t>
            </a:r>
            <a:endParaRPr sz="1000">
              <a:solidFill>
                <a:schemeClr val="dk2"/>
              </a:solidFill>
              <a:latin typeface="DM Sans"/>
              <a:ea typeface="DM Sans"/>
              <a:cs typeface="DM Sans"/>
              <a:sym typeface="DM Sans"/>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None/>
            </a:pPr>
            <a:r>
              <a:rPr b="1" lang="en" sz="1000" u="sng">
                <a:solidFill>
                  <a:schemeClr val="hlink"/>
                </a:solidFill>
                <a:latin typeface="DM Sans"/>
                <a:ea typeface="DM Sans"/>
                <a:cs typeface="DM Sans"/>
                <a:sym typeface="DM Sans"/>
                <a:hlinkClick r:id="rId4"/>
              </a:rPr>
              <a:t>NBA Fouls and Penalties defined</a:t>
            </a:r>
            <a:endParaRPr b="1" sz="1000">
              <a:solidFill>
                <a:schemeClr val="dk2"/>
              </a:solidFill>
              <a:latin typeface="DM Sans"/>
              <a:ea typeface="DM Sans"/>
              <a:cs typeface="DM Sans"/>
              <a:sym typeface="DM Sans"/>
            </a:endParaRPr>
          </a:p>
        </p:txBody>
      </p:sp>
      <p:graphicFrame>
        <p:nvGraphicFramePr>
          <p:cNvPr id="290" name="Google Shape;290;p42"/>
          <p:cNvGraphicFramePr/>
          <p:nvPr/>
        </p:nvGraphicFramePr>
        <p:xfrm>
          <a:off x="4112675" y="3164675"/>
          <a:ext cx="3000000" cy="3000000"/>
        </p:xfrm>
        <a:graphic>
          <a:graphicData uri="http://schemas.openxmlformats.org/drawingml/2006/table">
            <a:tbl>
              <a:tblPr>
                <a:noFill/>
                <a:tableStyleId>{94EE0EB4-05C8-4C8D-A9DE-23A373FF7F1D}</a:tableStyleId>
              </a:tblPr>
              <a:tblGrid>
                <a:gridCol w="1441700"/>
                <a:gridCol w="1441700"/>
                <a:gridCol w="1441700"/>
              </a:tblGrid>
              <a:tr h="308025">
                <a:tc>
                  <a:txBody>
                    <a:bodyPr/>
                    <a:lstStyle/>
                    <a:p>
                      <a:pPr indent="0" lvl="0" marL="0" rtl="0" algn="ctr">
                        <a:spcBef>
                          <a:spcPts val="0"/>
                        </a:spcBef>
                        <a:spcAft>
                          <a:spcPts val="0"/>
                        </a:spcAft>
                        <a:buNone/>
                      </a:pPr>
                      <a:r>
                        <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Charlotte</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League Average</a:t>
                      </a:r>
                      <a:endParaRPr b="1">
                        <a:solidFill>
                          <a:schemeClr val="dk1"/>
                        </a:solidFill>
                        <a:latin typeface="Merriweather"/>
                        <a:ea typeface="Merriweather"/>
                        <a:cs typeface="Merriweather"/>
                        <a:sym typeface="Merriweather"/>
                      </a:endParaRPr>
                    </a:p>
                  </a:txBody>
                  <a:tcPr marT="91425" marB="91425" marR="91425" marL="91425"/>
                </a:tc>
              </a:tr>
              <a:tr h="308025">
                <a:tc>
                  <a:txBody>
                    <a:bodyPr/>
                    <a:lstStyle/>
                    <a:p>
                      <a:pPr indent="0" lvl="0" marL="0" rtl="0" algn="ctr">
                        <a:spcBef>
                          <a:spcPts val="0"/>
                        </a:spcBef>
                        <a:spcAft>
                          <a:spcPts val="0"/>
                        </a:spcAft>
                        <a:buNone/>
                      </a:pPr>
                      <a:r>
                        <a:rPr lang="en"/>
                        <a:t>Personal Fouls</a:t>
                      </a:r>
                      <a:endParaRPr/>
                    </a:p>
                  </a:txBody>
                  <a:tcPr marT="91425" marB="91425" marR="91425" marL="91425"/>
                </a:tc>
                <a:tc>
                  <a:txBody>
                    <a:bodyPr/>
                    <a:lstStyle/>
                    <a:p>
                      <a:pPr indent="0" lvl="0" marL="0" rtl="0" algn="ctr">
                        <a:spcBef>
                          <a:spcPts val="0"/>
                        </a:spcBef>
                        <a:spcAft>
                          <a:spcPts val="0"/>
                        </a:spcAft>
                        <a:buNone/>
                      </a:pPr>
                      <a:r>
                        <a:rPr lang="en"/>
                        <a:t>8687</a:t>
                      </a:r>
                      <a:endParaRPr/>
                    </a:p>
                  </a:txBody>
                  <a:tcPr marT="91425" marB="91425" marR="91425" marL="91425"/>
                </a:tc>
                <a:tc>
                  <a:txBody>
                    <a:bodyPr/>
                    <a:lstStyle/>
                    <a:p>
                      <a:pPr indent="0" lvl="0" marL="0" rtl="0" algn="ctr">
                        <a:spcBef>
                          <a:spcPts val="0"/>
                        </a:spcBef>
                        <a:spcAft>
                          <a:spcPts val="0"/>
                        </a:spcAft>
                        <a:buNone/>
                      </a:pPr>
                      <a:r>
                        <a:rPr lang="en"/>
                        <a:t>9044</a:t>
                      </a:r>
                      <a:endParaRPr/>
                    </a:p>
                  </a:txBody>
                  <a:tcPr marT="91425" marB="91425" marR="91425" marL="91425"/>
                </a:tc>
              </a:tr>
              <a:tr h="308025">
                <a:tc>
                  <a:txBody>
                    <a:bodyPr/>
                    <a:lstStyle/>
                    <a:p>
                      <a:pPr indent="0" lvl="0" marL="0" rtl="0" algn="ctr">
                        <a:spcBef>
                          <a:spcPts val="0"/>
                        </a:spcBef>
                        <a:spcAft>
                          <a:spcPts val="0"/>
                        </a:spcAft>
                        <a:buNone/>
                      </a:pPr>
                      <a:r>
                        <a:rPr lang="en"/>
                        <a:t>Personal Fouls Drawn</a:t>
                      </a:r>
                      <a:endParaRPr/>
                    </a:p>
                  </a:txBody>
                  <a:tcPr marT="91425" marB="91425" marR="91425" marL="91425"/>
                </a:tc>
                <a:tc>
                  <a:txBody>
                    <a:bodyPr/>
                    <a:lstStyle/>
                    <a:p>
                      <a:pPr indent="0" lvl="0" marL="0" rtl="0" algn="ctr">
                        <a:spcBef>
                          <a:spcPts val="0"/>
                        </a:spcBef>
                        <a:spcAft>
                          <a:spcPts val="0"/>
                        </a:spcAft>
                        <a:buNone/>
                      </a:pPr>
                      <a:r>
                        <a:rPr lang="en"/>
                        <a:t>8432</a:t>
                      </a:r>
                      <a:endParaRPr/>
                    </a:p>
                  </a:txBody>
                  <a:tcPr marT="91425" marB="91425" marR="91425" marL="91425"/>
                </a:tc>
                <a:tc>
                  <a:txBody>
                    <a:bodyPr/>
                    <a:lstStyle/>
                    <a:p>
                      <a:pPr indent="0" lvl="0" marL="0" rtl="0" algn="ctr">
                        <a:spcBef>
                          <a:spcPts val="0"/>
                        </a:spcBef>
                        <a:spcAft>
                          <a:spcPts val="0"/>
                        </a:spcAft>
                        <a:buNone/>
                      </a:pPr>
                      <a:r>
                        <a:rPr lang="en"/>
                        <a:t>9042</a:t>
                      </a:r>
                      <a:endParaRPr/>
                    </a:p>
                  </a:txBody>
                  <a:tcPr marT="91425" marB="91425" marR="91425" marL="91425"/>
                </a:tc>
              </a:tr>
            </a:tbl>
          </a:graphicData>
        </a:graphic>
      </p:graphicFrame>
      <p:pic>
        <p:nvPicPr>
          <p:cNvPr id="291" name="Google Shape;291;p42" title="2013-10-2920_49_24.gif"/>
          <p:cNvPicPr preferRelativeResize="0"/>
          <p:nvPr/>
        </p:nvPicPr>
        <p:blipFill>
          <a:blip r:embed="rId5">
            <a:alphaModFix/>
          </a:blip>
          <a:stretch>
            <a:fillRect/>
          </a:stretch>
        </p:blipFill>
        <p:spPr>
          <a:xfrm>
            <a:off x="187675" y="2455175"/>
            <a:ext cx="3621374" cy="20370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nvSpPr>
        <p:spPr>
          <a:xfrm>
            <a:off x="187675" y="207975"/>
            <a:ext cx="4594200" cy="44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dk1"/>
                </a:solidFill>
                <a:latin typeface="Merriweather"/>
                <a:ea typeface="Merriweather"/>
                <a:cs typeface="Merriweather"/>
                <a:sym typeface="Merriweather"/>
              </a:rPr>
              <a:t>Free Throws</a:t>
            </a:r>
            <a:endParaRPr b="1" sz="34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None/>
            </a:pPr>
            <a:r>
              <a:rPr lang="en" sz="1000">
                <a:solidFill>
                  <a:schemeClr val="dk2"/>
                </a:solidFill>
                <a:latin typeface="DM Sans"/>
                <a:ea typeface="DM Sans"/>
                <a:cs typeface="DM Sans"/>
                <a:sym typeface="DM Sans"/>
              </a:rPr>
              <a:t>A free throws or foul shots are unopposed attempts to score points by shooting from behind the free-throw line (informally known as the foul line or the charity stripe), a line situated at the end of the restricted area. </a:t>
            </a:r>
            <a:endParaRPr sz="1000">
              <a:solidFill>
                <a:schemeClr val="dk2"/>
              </a:solidFill>
              <a:latin typeface="DM Sans"/>
              <a:ea typeface="DM Sans"/>
              <a:cs typeface="DM Sans"/>
              <a:sym typeface="DM Sans"/>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None/>
            </a:pPr>
            <a:r>
              <a:rPr lang="en" sz="1000">
                <a:solidFill>
                  <a:schemeClr val="dk2"/>
                </a:solidFill>
                <a:latin typeface="DM Sans"/>
                <a:ea typeface="DM Sans"/>
                <a:cs typeface="DM Sans"/>
                <a:sym typeface="DM Sans"/>
              </a:rPr>
              <a:t>Free throws are generally awarded after a foul on the shooter by the opposing team, analogous to penalty shots in other team sports. Free throws are also awarded in other situations, including technical fouls, and when the fouling team has entered the bonus/penalty situation (after a team commits a requisite number of fouls, each subsequent foul results in free throws regardless of the type of foul committed).</a:t>
            </a:r>
            <a:endParaRPr sz="1000">
              <a:solidFill>
                <a:schemeClr val="dk2"/>
              </a:solidFill>
              <a:latin typeface="DM Sans"/>
              <a:ea typeface="DM Sans"/>
              <a:cs typeface="DM Sans"/>
              <a:sym typeface="DM Sans"/>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None/>
            </a:pPr>
            <a:r>
              <a:rPr lang="en" sz="1000">
                <a:solidFill>
                  <a:schemeClr val="dk2"/>
                </a:solidFill>
                <a:latin typeface="DM Sans"/>
                <a:ea typeface="DM Sans"/>
                <a:cs typeface="DM Sans"/>
                <a:sym typeface="DM Sans"/>
              </a:rPr>
              <a:t> Also, depending on the situation, a player may be awarded between one and three free throws. Each successful free throw is worth one point.</a:t>
            </a:r>
            <a:endParaRPr sz="1000">
              <a:solidFill>
                <a:schemeClr val="dk2"/>
              </a:solidFill>
              <a:latin typeface="DM Sans"/>
              <a:ea typeface="DM Sans"/>
              <a:cs typeface="DM Sans"/>
              <a:sym typeface="DM Sans"/>
            </a:endParaRPr>
          </a:p>
        </p:txBody>
      </p:sp>
      <p:graphicFrame>
        <p:nvGraphicFramePr>
          <p:cNvPr id="297" name="Google Shape;297;p43"/>
          <p:cNvGraphicFramePr/>
          <p:nvPr/>
        </p:nvGraphicFramePr>
        <p:xfrm>
          <a:off x="4818900" y="2753475"/>
          <a:ext cx="3000000" cy="3000000"/>
        </p:xfrm>
        <a:graphic>
          <a:graphicData uri="http://schemas.openxmlformats.org/drawingml/2006/table">
            <a:tbl>
              <a:tblPr>
                <a:noFill/>
                <a:tableStyleId>{94EE0EB4-05C8-4C8D-A9DE-23A373FF7F1D}</a:tableStyleId>
              </a:tblPr>
              <a:tblGrid>
                <a:gridCol w="1441700"/>
                <a:gridCol w="1441700"/>
                <a:gridCol w="1441700"/>
              </a:tblGrid>
              <a:tr h="654800">
                <a:tc>
                  <a:txBody>
                    <a:bodyPr/>
                    <a:lstStyle/>
                    <a:p>
                      <a:pPr indent="0" lvl="0" marL="0" rtl="0" algn="ctr">
                        <a:spcBef>
                          <a:spcPts val="0"/>
                        </a:spcBef>
                        <a:spcAft>
                          <a:spcPts val="0"/>
                        </a:spcAft>
                        <a:buNone/>
                      </a:pPr>
                      <a:r>
                        <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Charlotte</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League Average</a:t>
                      </a:r>
                      <a:endParaRPr b="1">
                        <a:solidFill>
                          <a:schemeClr val="dk1"/>
                        </a:solidFill>
                        <a:latin typeface="Merriweather"/>
                        <a:ea typeface="Merriweather"/>
                        <a:cs typeface="Merriweather"/>
                        <a:sym typeface="Merriweather"/>
                      </a:endParaRPr>
                    </a:p>
                  </a:txBody>
                  <a:tcPr marT="91425" marB="91425" marR="91425" marL="91425"/>
                </a:tc>
              </a:tr>
              <a:tr h="654800">
                <a:tc>
                  <a:txBody>
                    <a:bodyPr/>
                    <a:lstStyle/>
                    <a:p>
                      <a:pPr indent="0" lvl="0" marL="0" rtl="0" algn="ctr">
                        <a:spcBef>
                          <a:spcPts val="0"/>
                        </a:spcBef>
                        <a:spcAft>
                          <a:spcPts val="0"/>
                        </a:spcAft>
                        <a:buNone/>
                      </a:pPr>
                      <a:r>
                        <a:rPr lang="en"/>
                        <a:t>Free Throws Made</a:t>
                      </a:r>
                      <a:endParaRPr/>
                    </a:p>
                  </a:txBody>
                  <a:tcPr marT="91425" marB="91425" marR="91425" marL="91425"/>
                </a:tc>
                <a:tc>
                  <a:txBody>
                    <a:bodyPr/>
                    <a:lstStyle/>
                    <a:p>
                      <a:pPr indent="0" lvl="0" marL="0" rtl="0" algn="ctr">
                        <a:lnSpc>
                          <a:spcPct val="115000"/>
                        </a:lnSpc>
                        <a:spcBef>
                          <a:spcPts val="0"/>
                        </a:spcBef>
                        <a:spcAft>
                          <a:spcPts val="0"/>
                        </a:spcAft>
                        <a:buNone/>
                      </a:pPr>
                      <a:r>
                        <a:rPr lang="en"/>
                        <a:t>7278</a:t>
                      </a:r>
                      <a:endParaRPr/>
                    </a:p>
                  </a:txBody>
                  <a:tcPr marT="91425" marB="91425" marR="91425" marL="91425"/>
                </a:tc>
                <a:tc>
                  <a:txBody>
                    <a:bodyPr/>
                    <a:lstStyle/>
                    <a:p>
                      <a:pPr indent="0" lvl="0" marL="0" rtl="0" algn="ctr">
                        <a:spcBef>
                          <a:spcPts val="0"/>
                        </a:spcBef>
                        <a:spcAft>
                          <a:spcPts val="0"/>
                        </a:spcAft>
                        <a:buNone/>
                      </a:pPr>
                      <a:r>
                        <a:rPr lang="en"/>
                        <a:t>8069</a:t>
                      </a:r>
                      <a:endParaRPr/>
                    </a:p>
                  </a:txBody>
                  <a:tcPr marT="91425" marB="91425" marR="91425" marL="91425"/>
                </a:tc>
              </a:tr>
              <a:tr h="654800">
                <a:tc>
                  <a:txBody>
                    <a:bodyPr/>
                    <a:lstStyle/>
                    <a:p>
                      <a:pPr indent="0" lvl="0" marL="0" rtl="0" algn="ctr">
                        <a:spcBef>
                          <a:spcPts val="0"/>
                        </a:spcBef>
                        <a:spcAft>
                          <a:spcPts val="0"/>
                        </a:spcAft>
                        <a:buNone/>
                      </a:pPr>
                      <a:r>
                        <a:rPr lang="en"/>
                        <a:t>Free Throws Attempted</a:t>
                      </a:r>
                      <a:endParaRPr/>
                    </a:p>
                  </a:txBody>
                  <a:tcPr marT="91425" marB="91425" marR="91425" marL="91425"/>
                </a:tc>
                <a:tc>
                  <a:txBody>
                    <a:bodyPr/>
                    <a:lstStyle/>
                    <a:p>
                      <a:pPr indent="0" lvl="0" marL="0" rtl="0" algn="ctr">
                        <a:lnSpc>
                          <a:spcPct val="115000"/>
                        </a:lnSpc>
                        <a:spcBef>
                          <a:spcPts val="0"/>
                        </a:spcBef>
                        <a:spcAft>
                          <a:spcPts val="0"/>
                        </a:spcAft>
                        <a:buNone/>
                      </a:pPr>
                      <a:r>
                        <a:rPr lang="en"/>
                        <a:t>9562</a:t>
                      </a:r>
                      <a:endParaRPr/>
                    </a:p>
                  </a:txBody>
                  <a:tcPr marT="91425" marB="91425" marR="91425" marL="91425"/>
                </a:tc>
                <a:tc>
                  <a:txBody>
                    <a:bodyPr/>
                    <a:lstStyle/>
                    <a:p>
                      <a:pPr indent="0" lvl="0" marL="0" rtl="0" algn="ctr">
                        <a:lnSpc>
                          <a:spcPct val="115000"/>
                        </a:lnSpc>
                        <a:spcBef>
                          <a:spcPts val="0"/>
                        </a:spcBef>
                        <a:spcAft>
                          <a:spcPts val="0"/>
                        </a:spcAft>
                        <a:buNone/>
                      </a:pPr>
                      <a:r>
                        <a:rPr lang="en"/>
                        <a:t>10354</a:t>
                      </a:r>
                      <a:endParaRPr/>
                    </a:p>
                  </a:txBody>
                  <a:tcPr marT="91425" marB="91425" marR="91425" marL="91425"/>
                </a:tc>
              </a:tr>
              <a:tr h="425625">
                <a:tc>
                  <a:txBody>
                    <a:bodyPr/>
                    <a:lstStyle/>
                    <a:p>
                      <a:pPr indent="0" lvl="0" marL="0" rtl="0" algn="ctr">
                        <a:spcBef>
                          <a:spcPts val="0"/>
                        </a:spcBef>
                        <a:spcAft>
                          <a:spcPts val="0"/>
                        </a:spcAft>
                        <a:buNone/>
                      </a:pPr>
                      <a:r>
                        <a:rPr lang="en"/>
                        <a:t>FT%</a:t>
                      </a:r>
                      <a:endParaRPr/>
                    </a:p>
                  </a:txBody>
                  <a:tcPr marT="91425" marB="91425" marR="91425" marL="91425"/>
                </a:tc>
                <a:tc>
                  <a:txBody>
                    <a:bodyPr/>
                    <a:lstStyle/>
                    <a:p>
                      <a:pPr indent="0" lvl="0" marL="0" rtl="0" algn="ctr">
                        <a:spcBef>
                          <a:spcPts val="0"/>
                        </a:spcBef>
                        <a:spcAft>
                          <a:spcPts val="0"/>
                        </a:spcAft>
                        <a:buNone/>
                      </a:pPr>
                      <a:r>
                        <a:rPr lang="en"/>
                        <a:t>76.11%</a:t>
                      </a:r>
                      <a:endParaRPr/>
                    </a:p>
                  </a:txBody>
                  <a:tcPr marT="91425" marB="91425" marR="91425" marL="91425"/>
                </a:tc>
                <a:tc>
                  <a:txBody>
                    <a:bodyPr/>
                    <a:lstStyle/>
                    <a:p>
                      <a:pPr indent="0" lvl="0" marL="0" rtl="0" algn="ctr">
                        <a:spcBef>
                          <a:spcPts val="0"/>
                        </a:spcBef>
                        <a:spcAft>
                          <a:spcPts val="0"/>
                        </a:spcAft>
                        <a:buNone/>
                      </a:pPr>
                      <a:r>
                        <a:rPr lang="en"/>
                        <a:t>77.96%</a:t>
                      </a:r>
                      <a:endParaRPr/>
                    </a:p>
                  </a:txBody>
                  <a:tcPr marT="91425" marB="91425" marR="91425" marL="91425"/>
                </a:tc>
              </a:tr>
            </a:tbl>
          </a:graphicData>
        </a:graphic>
      </p:graphicFrame>
      <p:pic>
        <p:nvPicPr>
          <p:cNvPr id="298" name="Google Shape;298;p43" title="giphy.gif"/>
          <p:cNvPicPr preferRelativeResize="0"/>
          <p:nvPr/>
        </p:nvPicPr>
        <p:blipFill>
          <a:blip r:embed="rId3">
            <a:alphaModFix/>
          </a:blip>
          <a:stretch>
            <a:fillRect/>
          </a:stretch>
        </p:blipFill>
        <p:spPr>
          <a:xfrm>
            <a:off x="254625" y="2994375"/>
            <a:ext cx="4112525" cy="2073398"/>
          </a:xfrm>
          <a:prstGeom prst="rect">
            <a:avLst/>
          </a:prstGeom>
          <a:noFill/>
          <a:ln>
            <a:noFill/>
          </a:ln>
        </p:spPr>
      </p:pic>
      <p:pic>
        <p:nvPicPr>
          <p:cNvPr id="299" name="Google Shape;299;p43" title="Points scored"/>
          <p:cNvPicPr preferRelativeResize="0"/>
          <p:nvPr/>
        </p:nvPicPr>
        <p:blipFill>
          <a:blip r:embed="rId4">
            <a:alphaModFix/>
          </a:blip>
          <a:stretch>
            <a:fillRect/>
          </a:stretch>
        </p:blipFill>
        <p:spPr>
          <a:xfrm>
            <a:off x="4934275" y="152400"/>
            <a:ext cx="4057326" cy="25087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idx="1" type="subTitle"/>
          </p:nvPr>
        </p:nvSpPr>
        <p:spPr>
          <a:xfrm>
            <a:off x="975300" y="1864050"/>
            <a:ext cx="7193400" cy="1000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How do these numbers translate into wins for The Charlotte Hornets?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idx="1" type="subTitle"/>
          </p:nvPr>
        </p:nvSpPr>
        <p:spPr>
          <a:xfrm>
            <a:off x="975300" y="1864050"/>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They don’t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Points Scored per Game </a:t>
            </a:r>
            <a:endParaRPr/>
          </a:p>
        </p:txBody>
      </p:sp>
      <p:pic>
        <p:nvPicPr>
          <p:cNvPr id="315" name="Google Shape;315;p46" title="Points scored"/>
          <p:cNvPicPr preferRelativeResize="0"/>
          <p:nvPr/>
        </p:nvPicPr>
        <p:blipFill>
          <a:blip r:embed="rId3">
            <a:alphaModFix/>
          </a:blip>
          <a:stretch>
            <a:fillRect/>
          </a:stretch>
        </p:blipFill>
        <p:spPr>
          <a:xfrm>
            <a:off x="1643616" y="1152475"/>
            <a:ext cx="5856774" cy="3621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Points Scored </a:t>
            </a:r>
            <a:r>
              <a:rPr lang="en"/>
              <a:t>Against</a:t>
            </a:r>
            <a:r>
              <a:rPr lang="en"/>
              <a:t> Per Game </a:t>
            </a:r>
            <a:endParaRPr/>
          </a:p>
        </p:txBody>
      </p:sp>
      <p:pic>
        <p:nvPicPr>
          <p:cNvPr id="321" name="Google Shape;321;p47" title="Points scored"/>
          <p:cNvPicPr preferRelativeResize="0"/>
          <p:nvPr/>
        </p:nvPicPr>
        <p:blipFill>
          <a:blip r:embed="rId3">
            <a:alphaModFix/>
          </a:blip>
          <a:stretch>
            <a:fillRect/>
          </a:stretch>
        </p:blipFill>
        <p:spPr>
          <a:xfrm>
            <a:off x="1506750" y="1126075"/>
            <a:ext cx="6179475"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48"/>
          <p:cNvSpPr txBox="1"/>
          <p:nvPr/>
        </p:nvSpPr>
        <p:spPr>
          <a:xfrm>
            <a:off x="1301000" y="758750"/>
            <a:ext cx="6227700" cy="7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Merriweather"/>
                <a:ea typeface="Merriweather"/>
                <a:cs typeface="Merriweather"/>
                <a:sym typeface="Merriweather"/>
              </a:rPr>
              <a:t>Win/Loss History over last 5 Seasons (2019 - 25)</a:t>
            </a:r>
            <a:endParaRPr b="1" sz="2500">
              <a:solidFill>
                <a:schemeClr val="dk1"/>
              </a:solidFill>
              <a:latin typeface="Merriweather"/>
              <a:ea typeface="Merriweather"/>
              <a:cs typeface="Merriweather"/>
              <a:sym typeface="Merriweather"/>
            </a:endParaRPr>
          </a:p>
        </p:txBody>
      </p:sp>
      <p:graphicFrame>
        <p:nvGraphicFramePr>
          <p:cNvPr id="328" name="Google Shape;328;p48"/>
          <p:cNvGraphicFramePr/>
          <p:nvPr/>
        </p:nvGraphicFramePr>
        <p:xfrm>
          <a:off x="314850" y="1820400"/>
          <a:ext cx="3000000" cy="3000000"/>
        </p:xfrm>
        <a:graphic>
          <a:graphicData uri="http://schemas.openxmlformats.org/drawingml/2006/table">
            <a:tbl>
              <a:tblPr>
                <a:noFill/>
                <a:tableStyleId>{94EE0EB4-05C8-4C8D-A9DE-23A373FF7F1D}</a:tableStyleId>
              </a:tblPr>
              <a:tblGrid>
                <a:gridCol w="1152150"/>
                <a:gridCol w="1152150"/>
                <a:gridCol w="1152150"/>
                <a:gridCol w="1152150"/>
                <a:gridCol w="1152150"/>
                <a:gridCol w="1152150"/>
                <a:gridCol w="1152150"/>
              </a:tblGrid>
              <a:tr h="381000">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Season</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GP</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W</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L</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W-L%</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Finish</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Playoffs</a:t>
                      </a:r>
                      <a:endParaRPr b="1">
                        <a:solidFill>
                          <a:schemeClr val="dk1"/>
                        </a:solidFill>
                        <a:latin typeface="Merriweather"/>
                        <a:ea typeface="Merriweather"/>
                        <a:cs typeface="Merriweather"/>
                        <a:sym typeface="Merriweather"/>
                      </a:endParaRPr>
                    </a:p>
                  </a:txBody>
                  <a:tcPr marT="91425" marB="91425" marR="91425" marL="91425"/>
                </a:tc>
              </a:tr>
              <a:tr h="381000">
                <a:tc>
                  <a:txBody>
                    <a:bodyPr/>
                    <a:lstStyle/>
                    <a:p>
                      <a:pPr indent="0" lvl="0" marL="0" rtl="0" algn="ctr">
                        <a:spcBef>
                          <a:spcPts val="0"/>
                        </a:spcBef>
                        <a:spcAft>
                          <a:spcPts val="0"/>
                        </a:spcAft>
                        <a:buNone/>
                      </a:pPr>
                      <a:r>
                        <a:rPr lang="en">
                          <a:latin typeface="Merriweather"/>
                          <a:ea typeface="Merriweather"/>
                          <a:cs typeface="Merriweather"/>
                          <a:sym typeface="Merriweather"/>
                        </a:rPr>
                        <a:t>2019-20</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65</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23</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42</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35.4%</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4th</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N/A</a:t>
                      </a:r>
                      <a:endParaRPr>
                        <a:latin typeface="Merriweather"/>
                        <a:ea typeface="Merriweather"/>
                        <a:cs typeface="Merriweather"/>
                        <a:sym typeface="Merriweather"/>
                      </a:endParaRPr>
                    </a:p>
                  </a:txBody>
                  <a:tcPr marT="91425" marB="91425" marR="91425" marL="91425"/>
                </a:tc>
              </a:tr>
              <a:tr h="381000">
                <a:tc>
                  <a:txBody>
                    <a:bodyPr/>
                    <a:lstStyle/>
                    <a:p>
                      <a:pPr indent="0" lvl="0" marL="0" rtl="0" algn="ctr">
                        <a:spcBef>
                          <a:spcPts val="0"/>
                        </a:spcBef>
                        <a:spcAft>
                          <a:spcPts val="0"/>
                        </a:spcAft>
                        <a:buNone/>
                      </a:pPr>
                      <a:r>
                        <a:rPr lang="en">
                          <a:latin typeface="Merriweather"/>
                          <a:ea typeface="Merriweather"/>
                          <a:cs typeface="Merriweather"/>
                          <a:sym typeface="Merriweather"/>
                        </a:rPr>
                        <a:t>2020-21</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72</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33</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39</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45.8%</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4th</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N/A</a:t>
                      </a:r>
                      <a:endParaRPr>
                        <a:latin typeface="Merriweather"/>
                        <a:ea typeface="Merriweather"/>
                        <a:cs typeface="Merriweather"/>
                        <a:sym typeface="Merriweather"/>
                      </a:endParaRPr>
                    </a:p>
                  </a:txBody>
                  <a:tcPr marT="91425" marB="91425" marR="91425" marL="91425"/>
                </a:tc>
              </a:tr>
              <a:tr h="381000">
                <a:tc>
                  <a:txBody>
                    <a:bodyPr/>
                    <a:lstStyle/>
                    <a:p>
                      <a:pPr indent="0" lvl="0" marL="0" rtl="0" algn="ctr">
                        <a:spcBef>
                          <a:spcPts val="0"/>
                        </a:spcBef>
                        <a:spcAft>
                          <a:spcPts val="0"/>
                        </a:spcAft>
                        <a:buNone/>
                      </a:pPr>
                      <a:r>
                        <a:rPr lang="en">
                          <a:latin typeface="Merriweather"/>
                          <a:ea typeface="Merriweather"/>
                          <a:cs typeface="Merriweather"/>
                          <a:sym typeface="Merriweather"/>
                        </a:rPr>
                        <a:t>2021-22</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82</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43</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39</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52.4%</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3rd</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N/A</a:t>
                      </a:r>
                      <a:endParaRPr>
                        <a:latin typeface="Merriweather"/>
                        <a:ea typeface="Merriweather"/>
                        <a:cs typeface="Merriweather"/>
                        <a:sym typeface="Merriweather"/>
                      </a:endParaRPr>
                    </a:p>
                  </a:txBody>
                  <a:tcPr marT="91425" marB="91425" marR="91425" marL="91425"/>
                </a:tc>
              </a:tr>
              <a:tr h="381000">
                <a:tc>
                  <a:txBody>
                    <a:bodyPr/>
                    <a:lstStyle/>
                    <a:p>
                      <a:pPr indent="0" lvl="0" marL="0" rtl="0" algn="ctr">
                        <a:spcBef>
                          <a:spcPts val="0"/>
                        </a:spcBef>
                        <a:spcAft>
                          <a:spcPts val="0"/>
                        </a:spcAft>
                        <a:buNone/>
                      </a:pPr>
                      <a:r>
                        <a:rPr lang="en">
                          <a:latin typeface="Merriweather"/>
                          <a:ea typeface="Merriweather"/>
                          <a:cs typeface="Merriweather"/>
                          <a:sym typeface="Merriweather"/>
                        </a:rPr>
                        <a:t>2022-2023</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82</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27</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55</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32.9%</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5th</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N/A</a:t>
                      </a:r>
                      <a:endParaRPr>
                        <a:latin typeface="Merriweather"/>
                        <a:ea typeface="Merriweather"/>
                        <a:cs typeface="Merriweather"/>
                        <a:sym typeface="Merriweather"/>
                      </a:endParaRPr>
                    </a:p>
                  </a:txBody>
                  <a:tcPr marT="91425" marB="91425" marR="91425" marL="91425"/>
                </a:tc>
              </a:tr>
              <a:tr h="381000">
                <a:tc>
                  <a:txBody>
                    <a:bodyPr/>
                    <a:lstStyle/>
                    <a:p>
                      <a:pPr indent="0" lvl="0" marL="0" rtl="0" algn="ctr">
                        <a:spcBef>
                          <a:spcPts val="0"/>
                        </a:spcBef>
                        <a:spcAft>
                          <a:spcPts val="0"/>
                        </a:spcAft>
                        <a:buNone/>
                      </a:pPr>
                      <a:r>
                        <a:rPr lang="en">
                          <a:latin typeface="Merriweather"/>
                          <a:ea typeface="Merriweather"/>
                          <a:cs typeface="Merriweather"/>
                          <a:sym typeface="Merriweather"/>
                        </a:rPr>
                        <a:t>2023-2024</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82</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21</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61</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25.6%</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4th</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N/A</a:t>
                      </a:r>
                      <a:endParaRPr>
                        <a:latin typeface="Merriweather"/>
                        <a:ea typeface="Merriweather"/>
                        <a:cs typeface="Merriweather"/>
                        <a:sym typeface="Merriweather"/>
                      </a:endParaRPr>
                    </a:p>
                  </a:txBody>
                  <a:tcPr marT="91425" marB="91425" marR="91425" marL="91425"/>
                </a:tc>
              </a:tr>
              <a:tr h="381000">
                <a:tc>
                  <a:txBody>
                    <a:bodyPr/>
                    <a:lstStyle/>
                    <a:p>
                      <a:pPr indent="0" lvl="0" marL="0" rtl="0" algn="ctr">
                        <a:spcBef>
                          <a:spcPts val="0"/>
                        </a:spcBef>
                        <a:spcAft>
                          <a:spcPts val="0"/>
                        </a:spcAft>
                        <a:buClr>
                          <a:schemeClr val="hlink"/>
                        </a:buClr>
                        <a:buSzPts val="1100"/>
                        <a:buFont typeface="Arial"/>
                        <a:buNone/>
                      </a:pPr>
                      <a:r>
                        <a:rPr lang="en">
                          <a:solidFill>
                            <a:schemeClr val="hlink"/>
                          </a:solidFill>
                          <a:latin typeface="Merriweather"/>
                          <a:ea typeface="Merriweather"/>
                          <a:cs typeface="Merriweather"/>
                          <a:sym typeface="Merriweather"/>
                        </a:rPr>
                        <a:t>2024-2025</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82</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19</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63</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23.2%</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4th</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N/A</a:t>
                      </a:r>
                      <a:endParaRPr>
                        <a:latin typeface="Merriweather"/>
                        <a:ea typeface="Merriweather"/>
                        <a:cs typeface="Merriweather"/>
                        <a:sym typeface="Merriweathe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Games Won and Lost Per Season</a:t>
            </a:r>
            <a:endParaRPr/>
          </a:p>
        </p:txBody>
      </p:sp>
      <p:sp>
        <p:nvSpPr>
          <p:cNvPr id="334" name="Google Shape;33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5" name="Google Shape;335;p49" title="Chart"/>
          <p:cNvPicPr preferRelativeResize="0"/>
          <p:nvPr/>
        </p:nvPicPr>
        <p:blipFill>
          <a:blip r:embed="rId3">
            <a:alphaModFix/>
          </a:blip>
          <a:stretch>
            <a:fillRect/>
          </a:stretch>
        </p:blipFill>
        <p:spPr>
          <a:xfrm>
            <a:off x="2214297" y="1413988"/>
            <a:ext cx="4958199" cy="3065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41" name="Google Shape;341;p50"/>
          <p:cNvGraphicFramePr/>
          <p:nvPr/>
        </p:nvGraphicFramePr>
        <p:xfrm>
          <a:off x="952500" y="1809750"/>
          <a:ext cx="3000000" cy="3000000"/>
        </p:xfrm>
        <a:graphic>
          <a:graphicData uri="http://schemas.openxmlformats.org/drawingml/2006/table">
            <a:tbl>
              <a:tblPr>
                <a:noFill/>
                <a:tableStyleId>{94EE0EB4-05C8-4C8D-A9DE-23A373FF7F1D}</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solidFill>
                          <a:schemeClr val="dk2"/>
                        </a:solidFill>
                      </a:endParaRPr>
                    </a:p>
                  </a:txBody>
                  <a:tcPr marT="91425" marB="91425" marR="91425" marL="91425"/>
                </a:tc>
                <a:tc>
                  <a:txBody>
                    <a:bodyPr/>
                    <a:lstStyle/>
                    <a:p>
                      <a:pPr indent="0" lvl="0" marL="0" rtl="0" algn="l">
                        <a:lnSpc>
                          <a:spcPct val="115000"/>
                        </a:lnSpc>
                        <a:spcBef>
                          <a:spcPts val="0"/>
                        </a:spcBef>
                        <a:spcAft>
                          <a:spcPts val="0"/>
                        </a:spcAft>
                        <a:buNone/>
                      </a:pPr>
                      <a:r>
                        <a:rPr b="1" lang="en" sz="1800">
                          <a:solidFill>
                            <a:schemeClr val="dk1"/>
                          </a:solidFill>
                          <a:latin typeface="Merriweather"/>
                          <a:ea typeface="Merriweather"/>
                          <a:cs typeface="Merriweather"/>
                          <a:sym typeface="Merriweather"/>
                        </a:rPr>
                        <a:t>Wins</a:t>
                      </a:r>
                      <a:endParaRPr b="1" sz="18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lnSpc>
                          <a:spcPct val="115000"/>
                        </a:lnSpc>
                        <a:spcBef>
                          <a:spcPts val="0"/>
                        </a:spcBef>
                        <a:spcAft>
                          <a:spcPts val="0"/>
                        </a:spcAft>
                        <a:buNone/>
                      </a:pPr>
                      <a:r>
                        <a:rPr b="1" lang="en" sz="1800">
                          <a:solidFill>
                            <a:schemeClr val="dk1"/>
                          </a:solidFill>
                          <a:latin typeface="Merriweather"/>
                          <a:ea typeface="Merriweather"/>
                          <a:cs typeface="Merriweather"/>
                          <a:sym typeface="Merriweather"/>
                        </a:rPr>
                        <a:t>Losses</a:t>
                      </a:r>
                      <a:endParaRPr b="1" sz="18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lnSpc>
                          <a:spcPct val="115000"/>
                        </a:lnSpc>
                        <a:spcBef>
                          <a:spcPts val="0"/>
                        </a:spcBef>
                        <a:spcAft>
                          <a:spcPts val="0"/>
                        </a:spcAft>
                        <a:buNone/>
                      </a:pPr>
                      <a:r>
                        <a:rPr b="1" lang="en" sz="1800">
                          <a:solidFill>
                            <a:schemeClr val="dk1"/>
                          </a:solidFill>
                          <a:latin typeface="Merriweather"/>
                          <a:ea typeface="Merriweather"/>
                          <a:cs typeface="Merriweather"/>
                          <a:sym typeface="Merriweather"/>
                        </a:rPr>
                        <a:t>Win%</a:t>
                      </a:r>
                      <a:endParaRPr b="1" sz="1800">
                        <a:solidFill>
                          <a:schemeClr val="dk1"/>
                        </a:solidFill>
                        <a:latin typeface="Merriweather"/>
                        <a:ea typeface="Merriweather"/>
                        <a:cs typeface="Merriweather"/>
                        <a:sym typeface="Merriweathe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600">
                          <a:solidFill>
                            <a:schemeClr val="dk1"/>
                          </a:solidFill>
                          <a:latin typeface="Merriweather"/>
                          <a:ea typeface="Merriweather"/>
                          <a:cs typeface="Merriweather"/>
                          <a:sym typeface="Merriweather"/>
                        </a:rPr>
                        <a:t>All-time Regular Season Record</a:t>
                      </a:r>
                      <a:endParaRPr sz="16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lnSpc>
                          <a:spcPct val="115000"/>
                        </a:lnSpc>
                        <a:spcBef>
                          <a:spcPts val="0"/>
                        </a:spcBef>
                        <a:spcAft>
                          <a:spcPts val="0"/>
                        </a:spcAft>
                        <a:buNone/>
                      </a:pPr>
                      <a:r>
                        <a:rPr lang="en" sz="1800">
                          <a:solidFill>
                            <a:schemeClr val="dk2"/>
                          </a:solidFill>
                        </a:rPr>
                        <a:t>1174</a:t>
                      </a:r>
                      <a:endParaRPr sz="1800">
                        <a:solidFill>
                          <a:schemeClr val="dk2"/>
                        </a:solidFill>
                      </a:endParaRPr>
                    </a:p>
                  </a:txBody>
                  <a:tcPr marT="91425" marB="91425" marR="91425" marL="91425"/>
                </a:tc>
                <a:tc>
                  <a:txBody>
                    <a:bodyPr/>
                    <a:lstStyle/>
                    <a:p>
                      <a:pPr indent="0" lvl="0" marL="0" rtl="0" algn="l">
                        <a:lnSpc>
                          <a:spcPct val="115000"/>
                        </a:lnSpc>
                        <a:spcBef>
                          <a:spcPts val="0"/>
                        </a:spcBef>
                        <a:spcAft>
                          <a:spcPts val="0"/>
                        </a:spcAft>
                        <a:buNone/>
                      </a:pPr>
                      <a:r>
                        <a:rPr lang="en" sz="1800">
                          <a:solidFill>
                            <a:schemeClr val="dk2"/>
                          </a:solidFill>
                        </a:rPr>
                        <a:t>1539</a:t>
                      </a:r>
                      <a:endParaRPr sz="1800">
                        <a:solidFill>
                          <a:schemeClr val="dk2"/>
                        </a:solidFill>
                      </a:endParaRPr>
                    </a:p>
                  </a:txBody>
                  <a:tcPr marT="91425" marB="91425" marR="91425" marL="91425"/>
                </a:tc>
                <a:tc>
                  <a:txBody>
                    <a:bodyPr/>
                    <a:lstStyle/>
                    <a:p>
                      <a:pPr indent="0" lvl="0" marL="0" rtl="0" algn="l">
                        <a:lnSpc>
                          <a:spcPct val="115000"/>
                        </a:lnSpc>
                        <a:spcBef>
                          <a:spcPts val="0"/>
                        </a:spcBef>
                        <a:spcAft>
                          <a:spcPts val="0"/>
                        </a:spcAft>
                        <a:buNone/>
                      </a:pPr>
                      <a:r>
                        <a:rPr lang="en" sz="1800">
                          <a:solidFill>
                            <a:schemeClr val="dk2"/>
                          </a:solidFill>
                        </a:rPr>
                        <a:t>43.3%</a:t>
                      </a:r>
                      <a:endParaRPr sz="1800">
                        <a:solidFill>
                          <a:schemeClr val="dk2"/>
                        </a:solidFill>
                      </a:endParaRPr>
                    </a:p>
                  </a:txBody>
                  <a:tcPr marT="91425" marB="91425" marR="91425" marL="91425"/>
                </a:tc>
              </a:tr>
              <a:tr h="381000">
                <a:tc>
                  <a:txBody>
                    <a:bodyPr/>
                    <a:lstStyle/>
                    <a:p>
                      <a:pPr indent="0" lvl="0" marL="0" rtl="0" algn="l">
                        <a:lnSpc>
                          <a:spcPct val="115000"/>
                        </a:lnSpc>
                        <a:spcBef>
                          <a:spcPts val="0"/>
                        </a:spcBef>
                        <a:spcAft>
                          <a:spcPts val="0"/>
                        </a:spcAft>
                        <a:buNone/>
                      </a:pPr>
                      <a:r>
                        <a:rPr lang="en" sz="1600">
                          <a:solidFill>
                            <a:schemeClr val="dk1"/>
                          </a:solidFill>
                          <a:latin typeface="Merriweather"/>
                          <a:ea typeface="Merriweather"/>
                          <a:cs typeface="Merriweather"/>
                          <a:sym typeface="Merriweather"/>
                        </a:rPr>
                        <a:t>All-time </a:t>
                      </a:r>
                      <a:r>
                        <a:rPr lang="en" sz="1600">
                          <a:solidFill>
                            <a:schemeClr val="dk1"/>
                          </a:solidFill>
                          <a:latin typeface="Merriweather"/>
                          <a:ea typeface="Merriweather"/>
                          <a:cs typeface="Merriweather"/>
                          <a:sym typeface="Merriweather"/>
                        </a:rPr>
                        <a:t>Postseason</a:t>
                      </a:r>
                      <a:r>
                        <a:rPr lang="en" sz="1600">
                          <a:solidFill>
                            <a:schemeClr val="dk1"/>
                          </a:solidFill>
                          <a:latin typeface="Merriweather"/>
                          <a:ea typeface="Merriweather"/>
                          <a:cs typeface="Merriweather"/>
                          <a:sym typeface="Merriweather"/>
                        </a:rPr>
                        <a:t> Record</a:t>
                      </a:r>
                      <a:endParaRPr sz="16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lnSpc>
                          <a:spcPct val="115000"/>
                        </a:lnSpc>
                        <a:spcBef>
                          <a:spcPts val="0"/>
                        </a:spcBef>
                        <a:spcAft>
                          <a:spcPts val="0"/>
                        </a:spcAft>
                        <a:buNone/>
                      </a:pPr>
                      <a:r>
                        <a:rPr lang="en" sz="1800">
                          <a:solidFill>
                            <a:schemeClr val="dk2"/>
                          </a:solidFill>
                        </a:rPr>
                        <a:t>23</a:t>
                      </a:r>
                      <a:endParaRPr sz="1800">
                        <a:solidFill>
                          <a:schemeClr val="dk2"/>
                        </a:solidFill>
                      </a:endParaRPr>
                    </a:p>
                  </a:txBody>
                  <a:tcPr marT="91425" marB="91425" marR="91425" marL="91425"/>
                </a:tc>
                <a:tc>
                  <a:txBody>
                    <a:bodyPr/>
                    <a:lstStyle/>
                    <a:p>
                      <a:pPr indent="0" lvl="0" marL="0" rtl="0" algn="l">
                        <a:lnSpc>
                          <a:spcPct val="115000"/>
                        </a:lnSpc>
                        <a:spcBef>
                          <a:spcPts val="0"/>
                        </a:spcBef>
                        <a:spcAft>
                          <a:spcPts val="0"/>
                        </a:spcAft>
                        <a:buNone/>
                      </a:pPr>
                      <a:r>
                        <a:rPr lang="en" sz="1800">
                          <a:solidFill>
                            <a:schemeClr val="dk2"/>
                          </a:solidFill>
                        </a:rPr>
                        <a:t>40</a:t>
                      </a:r>
                      <a:endParaRPr sz="1800">
                        <a:solidFill>
                          <a:schemeClr val="dk2"/>
                        </a:solidFill>
                      </a:endParaRPr>
                    </a:p>
                  </a:txBody>
                  <a:tcPr marT="91425" marB="91425" marR="91425" marL="91425"/>
                </a:tc>
                <a:tc>
                  <a:txBody>
                    <a:bodyPr/>
                    <a:lstStyle/>
                    <a:p>
                      <a:pPr indent="0" lvl="0" marL="0" rtl="0" algn="l">
                        <a:lnSpc>
                          <a:spcPct val="115000"/>
                        </a:lnSpc>
                        <a:spcBef>
                          <a:spcPts val="0"/>
                        </a:spcBef>
                        <a:spcAft>
                          <a:spcPts val="0"/>
                        </a:spcAft>
                        <a:buNone/>
                      </a:pPr>
                      <a:r>
                        <a:rPr lang="en" sz="1800">
                          <a:solidFill>
                            <a:schemeClr val="dk2"/>
                          </a:solidFill>
                        </a:rPr>
                        <a:t>36.5%</a:t>
                      </a:r>
                      <a:endParaRPr sz="1800">
                        <a:solidFill>
                          <a:schemeClr val="dk2"/>
                        </a:solidFill>
                      </a:endParaRPr>
                    </a:p>
                  </a:txBody>
                  <a:tcPr marT="91425" marB="91425" marR="91425" marL="91425"/>
                </a:tc>
              </a:tr>
              <a:tr h="381000">
                <a:tc>
                  <a:txBody>
                    <a:bodyPr/>
                    <a:lstStyle/>
                    <a:p>
                      <a:pPr indent="0" lvl="0" marL="0" rtl="0" algn="l">
                        <a:lnSpc>
                          <a:spcPct val="115000"/>
                        </a:lnSpc>
                        <a:spcBef>
                          <a:spcPts val="0"/>
                        </a:spcBef>
                        <a:spcAft>
                          <a:spcPts val="0"/>
                        </a:spcAft>
                        <a:buNone/>
                      </a:pPr>
                      <a:r>
                        <a:rPr lang="en" sz="1600">
                          <a:solidFill>
                            <a:schemeClr val="dk1"/>
                          </a:solidFill>
                          <a:latin typeface="Merriweather"/>
                          <a:ea typeface="Merriweather"/>
                          <a:cs typeface="Merriweather"/>
                          <a:sym typeface="Merriweather"/>
                        </a:rPr>
                        <a:t>Combined Record</a:t>
                      </a:r>
                      <a:endParaRPr sz="1600">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l">
                        <a:lnSpc>
                          <a:spcPct val="115000"/>
                        </a:lnSpc>
                        <a:spcBef>
                          <a:spcPts val="0"/>
                        </a:spcBef>
                        <a:spcAft>
                          <a:spcPts val="0"/>
                        </a:spcAft>
                        <a:buNone/>
                      </a:pPr>
                      <a:r>
                        <a:rPr lang="en" sz="1800">
                          <a:solidFill>
                            <a:schemeClr val="dk2"/>
                          </a:solidFill>
                        </a:rPr>
                        <a:t>1197</a:t>
                      </a:r>
                      <a:endParaRPr sz="1800">
                        <a:solidFill>
                          <a:schemeClr val="dk2"/>
                        </a:solidFill>
                      </a:endParaRPr>
                    </a:p>
                  </a:txBody>
                  <a:tcPr marT="91425" marB="91425" marR="91425" marL="91425"/>
                </a:tc>
                <a:tc>
                  <a:txBody>
                    <a:bodyPr/>
                    <a:lstStyle/>
                    <a:p>
                      <a:pPr indent="0" lvl="0" marL="0" rtl="0" algn="l">
                        <a:lnSpc>
                          <a:spcPct val="115000"/>
                        </a:lnSpc>
                        <a:spcBef>
                          <a:spcPts val="0"/>
                        </a:spcBef>
                        <a:spcAft>
                          <a:spcPts val="0"/>
                        </a:spcAft>
                        <a:buNone/>
                      </a:pPr>
                      <a:r>
                        <a:rPr lang="en" sz="1800">
                          <a:solidFill>
                            <a:schemeClr val="dk2"/>
                          </a:solidFill>
                        </a:rPr>
                        <a:t>1579</a:t>
                      </a:r>
                      <a:endParaRPr sz="1800">
                        <a:solidFill>
                          <a:schemeClr val="dk2"/>
                        </a:solidFill>
                      </a:endParaRPr>
                    </a:p>
                  </a:txBody>
                  <a:tcPr marT="91425" marB="91425" marR="91425" marL="91425"/>
                </a:tc>
                <a:tc>
                  <a:txBody>
                    <a:bodyPr/>
                    <a:lstStyle/>
                    <a:p>
                      <a:pPr indent="0" lvl="0" marL="0" rtl="0" algn="l">
                        <a:lnSpc>
                          <a:spcPct val="115000"/>
                        </a:lnSpc>
                        <a:spcBef>
                          <a:spcPts val="0"/>
                        </a:spcBef>
                        <a:spcAft>
                          <a:spcPts val="0"/>
                        </a:spcAft>
                        <a:buNone/>
                      </a:pPr>
                      <a:r>
                        <a:rPr lang="en" sz="1800">
                          <a:solidFill>
                            <a:schemeClr val="dk2"/>
                          </a:solidFill>
                        </a:rPr>
                        <a:t>43.1%</a:t>
                      </a:r>
                      <a:endParaRPr sz="1800">
                        <a:solidFill>
                          <a:schemeClr val="dk2"/>
                        </a:solidFill>
                      </a:endParaRPr>
                    </a:p>
                  </a:txBody>
                  <a:tcPr marT="91425" marB="91425" marR="91425" marL="91425"/>
                </a:tc>
              </a:tr>
            </a:tbl>
          </a:graphicData>
        </a:graphic>
      </p:graphicFrame>
      <p:sp>
        <p:nvSpPr>
          <p:cNvPr id="342" name="Google Shape;342;p50"/>
          <p:cNvSpPr txBox="1"/>
          <p:nvPr/>
        </p:nvSpPr>
        <p:spPr>
          <a:xfrm>
            <a:off x="1301000" y="758750"/>
            <a:ext cx="6227700" cy="7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1"/>
                </a:solidFill>
                <a:latin typeface="Merriweather"/>
                <a:ea typeface="Merriweather"/>
                <a:cs typeface="Merriweather"/>
                <a:sym typeface="Merriweather"/>
              </a:rPr>
              <a:t>Charlotte Hornets Franchise Win/Loss Record (1988 - Present)</a:t>
            </a:r>
            <a:endParaRPr b="1" sz="2500">
              <a:solidFill>
                <a:schemeClr val="dk1"/>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b="0" lang="en" sz="3600"/>
              <a:t>Matt Jordan –</a:t>
            </a:r>
            <a:endParaRPr b="0" sz="3600"/>
          </a:p>
          <a:p>
            <a:pPr indent="0" lvl="0" marL="0" rtl="0" algn="l">
              <a:spcBef>
                <a:spcPts val="0"/>
              </a:spcBef>
              <a:spcAft>
                <a:spcPts val="0"/>
              </a:spcAft>
              <a:buNone/>
            </a:pPr>
            <a:r>
              <a:rPr b="0" lang="en" sz="3600"/>
              <a:t>Background</a:t>
            </a:r>
            <a:endParaRPr/>
          </a:p>
        </p:txBody>
      </p:sp>
      <p:sp>
        <p:nvSpPr>
          <p:cNvPr id="226" name="Google Shape;226;p33"/>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lnSpc>
                <a:spcPct val="90000"/>
              </a:lnSpc>
              <a:spcBef>
                <a:spcPts val="1200"/>
              </a:spcBef>
              <a:spcAft>
                <a:spcPts val="0"/>
              </a:spcAft>
              <a:buClr>
                <a:schemeClr val="hlink"/>
              </a:buClr>
              <a:buSzPts val="1100"/>
              <a:buFont typeface="Arial"/>
              <a:buNone/>
            </a:pPr>
            <a:r>
              <a:rPr lang="en" sz="1600">
                <a:solidFill>
                  <a:schemeClr val="dk2"/>
                </a:solidFill>
                <a:latin typeface="Arial"/>
                <a:ea typeface="Arial"/>
                <a:cs typeface="Arial"/>
                <a:sym typeface="Arial"/>
              </a:rPr>
              <a:t>•</a:t>
            </a:r>
            <a:r>
              <a:rPr lang="en" sz="1100">
                <a:solidFill>
                  <a:schemeClr val="dk2"/>
                </a:solidFill>
                <a:latin typeface="Arial"/>
                <a:ea typeface="Arial"/>
                <a:cs typeface="Arial"/>
                <a:sym typeface="Arial"/>
              </a:rPr>
              <a:t>10+ Year IT Operations Profession working in Commercial Property, Fintech and Public Sector Firms.</a:t>
            </a:r>
            <a:endParaRPr sz="1100">
              <a:solidFill>
                <a:schemeClr val="dk2"/>
              </a:solidFill>
              <a:latin typeface="Arial"/>
              <a:ea typeface="Arial"/>
              <a:cs typeface="Arial"/>
              <a:sym typeface="Arial"/>
            </a:endParaRPr>
          </a:p>
          <a:p>
            <a:pPr indent="0" lvl="0" marL="0" rtl="0" algn="l">
              <a:lnSpc>
                <a:spcPct val="90000"/>
              </a:lnSpc>
              <a:spcBef>
                <a:spcPts val="1200"/>
              </a:spcBef>
              <a:spcAft>
                <a:spcPts val="0"/>
              </a:spcAft>
              <a:buClr>
                <a:schemeClr val="hlink"/>
              </a:buClr>
              <a:buSzPts val="1100"/>
              <a:buFont typeface="Arial"/>
              <a:buNone/>
            </a:pPr>
            <a:r>
              <a:rPr lang="en" sz="1100">
                <a:solidFill>
                  <a:schemeClr val="dk2"/>
                </a:solidFill>
                <a:latin typeface="Arial"/>
                <a:ea typeface="Arial"/>
                <a:cs typeface="Arial"/>
                <a:sym typeface="Arial"/>
              </a:rPr>
              <a:t>•Specialisation in Networking, Systems </a:t>
            </a:r>
            <a:r>
              <a:rPr lang="en" sz="1100">
                <a:solidFill>
                  <a:schemeClr val="dk2"/>
                </a:solidFill>
                <a:latin typeface="Arial"/>
                <a:ea typeface="Arial"/>
                <a:cs typeface="Arial"/>
                <a:sym typeface="Arial"/>
              </a:rPr>
              <a:t>Administration</a:t>
            </a:r>
            <a:r>
              <a:rPr lang="en" sz="1100">
                <a:solidFill>
                  <a:schemeClr val="dk2"/>
                </a:solidFill>
                <a:latin typeface="Arial"/>
                <a:ea typeface="Arial"/>
                <a:cs typeface="Arial"/>
                <a:sym typeface="Arial"/>
              </a:rPr>
              <a:t>, ITIL, AV, and Google Cloud Platform.</a:t>
            </a:r>
            <a:endParaRPr sz="1100">
              <a:solidFill>
                <a:schemeClr val="dk2"/>
              </a:solidFill>
              <a:latin typeface="Arial"/>
              <a:ea typeface="Arial"/>
              <a:cs typeface="Arial"/>
              <a:sym typeface="Arial"/>
            </a:endParaRPr>
          </a:p>
          <a:p>
            <a:pPr indent="0" lvl="0" marL="0" rtl="0" algn="l">
              <a:lnSpc>
                <a:spcPct val="90000"/>
              </a:lnSpc>
              <a:spcBef>
                <a:spcPts val="1200"/>
              </a:spcBef>
              <a:spcAft>
                <a:spcPts val="0"/>
              </a:spcAft>
              <a:buClr>
                <a:schemeClr val="hlink"/>
              </a:buClr>
              <a:buSzPts val="1100"/>
              <a:buFont typeface="Arial"/>
              <a:buNone/>
            </a:pPr>
            <a:r>
              <a:rPr lang="en" sz="1100">
                <a:solidFill>
                  <a:schemeClr val="dk2"/>
                </a:solidFill>
                <a:latin typeface="Arial"/>
                <a:ea typeface="Arial"/>
                <a:cs typeface="Arial"/>
                <a:sym typeface="Arial"/>
              </a:rPr>
              <a:t>•Avid Tech, Travel, and Sports nerd</a:t>
            </a:r>
            <a:endParaRPr sz="1100">
              <a:solidFill>
                <a:schemeClr val="dk2"/>
              </a:solidFill>
              <a:latin typeface="Arial"/>
              <a:ea typeface="Arial"/>
              <a:cs typeface="Arial"/>
              <a:sym typeface="Arial"/>
            </a:endParaRPr>
          </a:p>
          <a:p>
            <a:pPr indent="0" lvl="0" marL="0" rtl="0" algn="l">
              <a:spcBef>
                <a:spcPts val="0"/>
              </a:spcBef>
              <a:spcAft>
                <a:spcPts val="1200"/>
              </a:spcAft>
              <a:buNone/>
            </a:pPr>
            <a:r>
              <a:t/>
            </a:r>
            <a:endParaRPr sz="500"/>
          </a:p>
        </p:txBody>
      </p:sp>
      <p:sp>
        <p:nvSpPr>
          <p:cNvPr id="227" name="Google Shape;227;p33"/>
          <p:cNvSpPr txBox="1"/>
          <p:nvPr/>
        </p:nvSpPr>
        <p:spPr>
          <a:xfrm>
            <a:off x="3121000" y="2205825"/>
            <a:ext cx="450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pic>
        <p:nvPicPr>
          <p:cNvPr id="228" name="Google Shape;228;p33"/>
          <p:cNvPicPr preferRelativeResize="0"/>
          <p:nvPr/>
        </p:nvPicPr>
        <p:blipFill>
          <a:blip r:embed="rId3">
            <a:alphaModFix/>
          </a:blip>
          <a:stretch>
            <a:fillRect/>
          </a:stretch>
        </p:blipFill>
        <p:spPr>
          <a:xfrm>
            <a:off x="5273075" y="944800"/>
            <a:ext cx="3151800" cy="3893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1"/>
          <p:cNvSpPr txBox="1"/>
          <p:nvPr>
            <p:ph idx="1" type="subTitle"/>
          </p:nvPr>
        </p:nvSpPr>
        <p:spPr>
          <a:xfrm>
            <a:off x="975300" y="1864050"/>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So what needs to change?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EDA and </a:t>
            </a:r>
            <a:r>
              <a:rPr lang="en"/>
              <a:t>hypothesis</a:t>
            </a:r>
            <a:r>
              <a:rPr lang="en"/>
              <a:t> Analysis</a:t>
            </a:r>
            <a:endParaRPr/>
          </a:p>
          <a:p>
            <a:pPr indent="0" lvl="0" marL="0" rtl="0" algn="l">
              <a:lnSpc>
                <a:spcPct val="115000"/>
              </a:lnSpc>
              <a:spcBef>
                <a:spcPts val="0"/>
              </a:spcBef>
              <a:spcAft>
                <a:spcPts val="1200"/>
              </a:spcAft>
              <a:buClr>
                <a:schemeClr val="hlink"/>
              </a:buClr>
              <a:buSzPct val="110000"/>
              <a:buFont typeface="Arial"/>
              <a:buNone/>
            </a:pPr>
            <a:r>
              <a:t/>
            </a:r>
            <a:endParaRPr b="0" sz="1000">
              <a:solidFill>
                <a:schemeClr val="dk2"/>
              </a:solidFill>
              <a:latin typeface="DM Sans"/>
              <a:ea typeface="DM Sans"/>
              <a:cs typeface="DM Sans"/>
              <a:sym typeface="DM Sans"/>
            </a:endParaRPr>
          </a:p>
        </p:txBody>
      </p:sp>
      <p:sp>
        <p:nvSpPr>
          <p:cNvPr id="353" name="Google Shape;353;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Clr>
                <a:schemeClr val="hlink"/>
              </a:buClr>
              <a:buSzPct val="36065"/>
              <a:buFont typeface="Arial"/>
              <a:buNone/>
            </a:pPr>
            <a:r>
              <a:rPr lang="en" sz="3050">
                <a:solidFill>
                  <a:schemeClr val="dk1"/>
                </a:solidFill>
              </a:rPr>
              <a:t>From the data supplied, we can infer the following:</a:t>
            </a:r>
            <a:br>
              <a:rPr lang="en" sz="3050">
                <a:solidFill>
                  <a:schemeClr val="dk1"/>
                </a:solidFill>
              </a:rPr>
            </a:br>
            <a:endParaRPr sz="3050">
              <a:solidFill>
                <a:schemeClr val="dk1"/>
              </a:solidFill>
            </a:endParaRPr>
          </a:p>
          <a:p>
            <a:pPr indent="-291544" lvl="0" marL="457200" rtl="0" algn="l">
              <a:spcBef>
                <a:spcPts val="1200"/>
              </a:spcBef>
              <a:spcAft>
                <a:spcPts val="0"/>
              </a:spcAft>
              <a:buClr>
                <a:schemeClr val="dk1"/>
              </a:buClr>
              <a:buSzPct val="100000"/>
              <a:buChar char="●"/>
            </a:pPr>
            <a:r>
              <a:rPr b="1" lang="en" sz="3050">
                <a:solidFill>
                  <a:schemeClr val="dk1"/>
                </a:solidFill>
              </a:rPr>
              <a:t>Shooting Inefficiency:</a:t>
            </a:r>
            <a:r>
              <a:rPr lang="en" sz="3050">
                <a:solidFill>
                  <a:schemeClr val="dk1"/>
                </a:solidFill>
              </a:rPr>
              <a:t> Charlotte’s field goal percentage differential and three-point percentage differential are also lower than the league average, suggesting they are less efficient in shooting.</a:t>
            </a:r>
            <a:br>
              <a:rPr lang="en" sz="3050">
                <a:solidFill>
                  <a:schemeClr val="dk1"/>
                </a:solidFill>
              </a:rPr>
            </a:br>
            <a:endParaRPr b="1" sz="3050">
              <a:solidFill>
                <a:schemeClr val="dk1"/>
              </a:solidFill>
            </a:endParaRPr>
          </a:p>
          <a:p>
            <a:pPr indent="-291544" lvl="0" marL="457200" rtl="0" algn="l">
              <a:spcBef>
                <a:spcPts val="0"/>
              </a:spcBef>
              <a:spcAft>
                <a:spcPts val="0"/>
              </a:spcAft>
              <a:buClr>
                <a:schemeClr val="dk1"/>
              </a:buClr>
              <a:buSzPct val="100000"/>
              <a:buChar char="●"/>
            </a:pPr>
            <a:r>
              <a:rPr b="1" lang="en" sz="3050">
                <a:solidFill>
                  <a:schemeClr val="dk1"/>
                </a:solidFill>
              </a:rPr>
              <a:t>Rebounding and Turnover Issues:</a:t>
            </a:r>
            <a:r>
              <a:rPr lang="en" sz="3050">
                <a:solidFill>
                  <a:schemeClr val="dk1"/>
                </a:solidFill>
              </a:rPr>
              <a:t> Charlotte also struggles with rebounding and has a negative turnover differential, meaning they are being outrebounded and committing more turnovers.</a:t>
            </a:r>
            <a:br>
              <a:rPr lang="en" sz="3050">
                <a:solidFill>
                  <a:schemeClr val="dk1"/>
                </a:solidFill>
              </a:rPr>
            </a:br>
            <a:endParaRPr sz="3050">
              <a:solidFill>
                <a:schemeClr val="dk1"/>
              </a:solidFill>
            </a:endParaRPr>
          </a:p>
          <a:p>
            <a:pPr indent="-291544" lvl="0" marL="457200" rtl="0" algn="l">
              <a:spcBef>
                <a:spcPts val="0"/>
              </a:spcBef>
              <a:spcAft>
                <a:spcPts val="0"/>
              </a:spcAft>
              <a:buClr>
                <a:schemeClr val="dk1"/>
              </a:buClr>
              <a:buSzPct val="100000"/>
              <a:buChar char="●"/>
            </a:pPr>
            <a:r>
              <a:rPr b="1" lang="en" sz="3050">
                <a:solidFill>
                  <a:schemeClr val="dk1"/>
                </a:solidFill>
              </a:rPr>
              <a:t>Low Point Differential: </a:t>
            </a:r>
            <a:r>
              <a:rPr lang="en" sz="3050">
                <a:solidFill>
                  <a:schemeClr val="dk1"/>
                </a:solidFill>
              </a:rPr>
              <a:t>The Charlotte Hornets have a significantly lower point differential compared to the league average, indicating they are being outscored by their opponents.</a:t>
            </a:r>
            <a:br>
              <a:rPr lang="en" sz="3050">
                <a:solidFill>
                  <a:schemeClr val="dk1"/>
                </a:solidFill>
              </a:rPr>
            </a:br>
            <a:endParaRPr sz="3050">
              <a:solidFill>
                <a:schemeClr val="dk1"/>
              </a:solidFill>
            </a:endParaRPr>
          </a:p>
          <a:p>
            <a:pPr indent="-291544" lvl="0" marL="457200" rtl="0" algn="l">
              <a:spcBef>
                <a:spcPts val="0"/>
              </a:spcBef>
              <a:spcAft>
                <a:spcPts val="0"/>
              </a:spcAft>
              <a:buClr>
                <a:schemeClr val="dk1"/>
              </a:buClr>
              <a:buSzPct val="100000"/>
              <a:buChar char="●"/>
            </a:pPr>
            <a:r>
              <a:rPr b="1" lang="en" sz="3050">
                <a:solidFill>
                  <a:schemeClr val="dk1"/>
                </a:solidFill>
              </a:rPr>
              <a:t>Impact on Wins:</a:t>
            </a:r>
            <a:r>
              <a:rPr lang="en" sz="3050">
                <a:solidFill>
                  <a:schemeClr val="dk1"/>
                </a:solidFill>
              </a:rPr>
              <a:t> The linear regression model and correlation matrix show a strong positive correlation between point differential and wins. The Hornets' low point differential directly contributes to their fewer wins.</a:t>
            </a:r>
            <a:endParaRPr sz="3050">
              <a:solidFill>
                <a:schemeClr val="dk1"/>
              </a:solidFill>
            </a:endParaRPr>
          </a:p>
          <a:p>
            <a:pPr indent="0" lvl="0" marL="0" rtl="0" algn="l">
              <a:spcBef>
                <a:spcPts val="1200"/>
              </a:spcBef>
              <a:spcAft>
                <a:spcPts val="0"/>
              </a:spcAft>
              <a:buClr>
                <a:schemeClr val="hlink"/>
              </a:buClr>
              <a:buSzPct val="36065"/>
              <a:buFont typeface="Arial"/>
              <a:buNone/>
            </a:pPr>
            <a:r>
              <a:t/>
            </a:r>
            <a:endParaRPr sz="3050">
              <a:solidFill>
                <a:schemeClr val="dk1"/>
              </a:solidFill>
            </a:endParaRPr>
          </a:p>
          <a:p>
            <a:pPr indent="0" lvl="0" marL="0" rtl="0" algn="l">
              <a:spcBef>
                <a:spcPts val="1200"/>
              </a:spcBef>
              <a:spcAft>
                <a:spcPts val="0"/>
              </a:spcAft>
              <a:buClr>
                <a:schemeClr val="hlink"/>
              </a:buClr>
              <a:buSzPct val="36065"/>
              <a:buFont typeface="Arial"/>
              <a:buNone/>
            </a:pPr>
            <a:r>
              <a:rPr b="1" lang="en" sz="3050">
                <a:solidFill>
                  <a:schemeClr val="dk1"/>
                </a:solidFill>
              </a:rPr>
              <a:t>Conclusion:</a:t>
            </a:r>
            <a:r>
              <a:rPr lang="en" sz="3050">
                <a:solidFill>
                  <a:schemeClr val="dk1"/>
                </a:solidFill>
              </a:rPr>
              <a:t> In the multi-billion </a:t>
            </a:r>
            <a:r>
              <a:rPr lang="en" sz="3050">
                <a:solidFill>
                  <a:schemeClr val="dk1"/>
                </a:solidFill>
              </a:rPr>
              <a:t>dollar industry of profession sport, being just a percent off the pace in multiple statistical categories that have a negative correlation with wins. </a:t>
            </a:r>
            <a:endParaRPr sz="3050">
              <a:solidFill>
                <a:schemeClr val="dk1"/>
              </a:solidFill>
            </a:endParaRPr>
          </a:p>
          <a:p>
            <a:pPr indent="0" lvl="0" marL="0" rtl="0" algn="l">
              <a:spcBef>
                <a:spcPts val="1200"/>
              </a:spcBef>
              <a:spcAft>
                <a:spcPts val="0"/>
              </a:spcAft>
              <a:buClr>
                <a:schemeClr val="hlink"/>
              </a:buClr>
              <a:buSzPct val="88000"/>
              <a:buFont typeface="Arial"/>
              <a:buNone/>
            </a:pPr>
            <a:r>
              <a:t/>
            </a:r>
            <a:endParaRPr sz="1250"/>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9" name="Google Shape;359;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53"/>
          <p:cNvPicPr preferRelativeResize="0"/>
          <p:nvPr/>
        </p:nvPicPr>
        <p:blipFill>
          <a:blip r:embed="rId3">
            <a:alphaModFix/>
          </a:blip>
          <a:stretch>
            <a:fillRect/>
          </a:stretch>
        </p:blipFill>
        <p:spPr>
          <a:xfrm>
            <a:off x="125987" y="116900"/>
            <a:ext cx="8892025" cy="49954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ph idx="1" type="subTitle"/>
          </p:nvPr>
        </p:nvSpPr>
        <p:spPr>
          <a:xfrm>
            <a:off x="975300" y="1864050"/>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But is it really that simple?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311700" y="57525"/>
            <a:ext cx="8520600" cy="427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Starting 5 (6) </a:t>
            </a:r>
            <a:endParaRPr/>
          </a:p>
        </p:txBody>
      </p:sp>
      <p:graphicFrame>
        <p:nvGraphicFramePr>
          <p:cNvPr id="371" name="Google Shape;371;p55"/>
          <p:cNvGraphicFramePr/>
          <p:nvPr/>
        </p:nvGraphicFramePr>
        <p:xfrm>
          <a:off x="599275" y="796100"/>
          <a:ext cx="3000000" cy="3000000"/>
        </p:xfrm>
        <a:graphic>
          <a:graphicData uri="http://schemas.openxmlformats.org/drawingml/2006/table">
            <a:tbl>
              <a:tblPr>
                <a:noFill/>
                <a:tableStyleId>{94EE0EB4-05C8-4C8D-A9DE-23A373FF7F1D}</a:tableStyleId>
              </a:tblPr>
              <a:tblGrid>
                <a:gridCol w="1065075"/>
                <a:gridCol w="950050"/>
                <a:gridCol w="522775"/>
                <a:gridCol w="974700"/>
                <a:gridCol w="1385525"/>
                <a:gridCol w="1032200"/>
                <a:gridCol w="1525200"/>
              </a:tblGrid>
              <a:tr h="584900">
                <a:tc>
                  <a:txBody>
                    <a:bodyPr/>
                    <a:lstStyle/>
                    <a:p>
                      <a:pPr indent="0" lvl="0" marL="0" rtl="0" algn="ctr">
                        <a:spcBef>
                          <a:spcPts val="0"/>
                        </a:spcBef>
                        <a:spcAft>
                          <a:spcPts val="0"/>
                        </a:spcAft>
                        <a:buNone/>
                      </a:pPr>
                      <a:r>
                        <a:rPr lang="en">
                          <a:solidFill>
                            <a:schemeClr val="dk1"/>
                          </a:solidFill>
                          <a:highlight>
                            <a:schemeClr val="lt1"/>
                          </a:highlight>
                        </a:rPr>
                        <a:t>Name</a:t>
                      </a:r>
                      <a:endParaRPr>
                        <a:solidFill>
                          <a:schemeClr val="dk1"/>
                        </a:solidFill>
                        <a:highlight>
                          <a:schemeClr val="lt1"/>
                        </a:highlight>
                      </a:endParaRPr>
                    </a:p>
                  </a:txBody>
                  <a:tcPr marT="91425" marB="91425" marR="91425" marL="91425"/>
                </a:tc>
                <a:tc>
                  <a:txBody>
                    <a:bodyPr/>
                    <a:lstStyle/>
                    <a:p>
                      <a:pPr indent="0" lvl="0" marL="0" rtl="0" algn="ctr">
                        <a:spcBef>
                          <a:spcPts val="0"/>
                        </a:spcBef>
                        <a:spcAft>
                          <a:spcPts val="0"/>
                        </a:spcAft>
                        <a:buNone/>
                      </a:pPr>
                      <a:r>
                        <a:rPr lang="en">
                          <a:solidFill>
                            <a:schemeClr val="dk1"/>
                          </a:solidFill>
                          <a:highlight>
                            <a:schemeClr val="lt1"/>
                          </a:highlight>
                        </a:rPr>
                        <a:t>Position</a:t>
                      </a:r>
                      <a:endParaRPr>
                        <a:solidFill>
                          <a:schemeClr val="dk1"/>
                        </a:solidFill>
                        <a:highlight>
                          <a:schemeClr val="lt1"/>
                        </a:highlight>
                      </a:endParaRPr>
                    </a:p>
                  </a:txBody>
                  <a:tcPr marT="91425" marB="91425" marR="91425" marL="91425"/>
                </a:tc>
                <a:tc>
                  <a:txBody>
                    <a:bodyPr/>
                    <a:lstStyle/>
                    <a:p>
                      <a:pPr indent="0" lvl="0" marL="0" rtl="0" algn="ctr">
                        <a:spcBef>
                          <a:spcPts val="0"/>
                        </a:spcBef>
                        <a:spcAft>
                          <a:spcPts val="0"/>
                        </a:spcAft>
                        <a:buNone/>
                      </a:pPr>
                      <a:r>
                        <a:rPr lang="en">
                          <a:solidFill>
                            <a:schemeClr val="dk1"/>
                          </a:solidFill>
                          <a:highlight>
                            <a:schemeClr val="lt1"/>
                          </a:highlight>
                        </a:rPr>
                        <a:t>Age</a:t>
                      </a:r>
                      <a:endParaRPr>
                        <a:solidFill>
                          <a:schemeClr val="dk1"/>
                        </a:solidFill>
                        <a:highlight>
                          <a:schemeClr val="lt1"/>
                        </a:highlight>
                      </a:endParaRPr>
                    </a:p>
                  </a:txBody>
                  <a:tcPr marT="91425" marB="91425" marR="91425" marL="91425"/>
                </a:tc>
                <a:tc>
                  <a:txBody>
                    <a:bodyPr/>
                    <a:lstStyle/>
                    <a:p>
                      <a:pPr indent="0" lvl="0" marL="0" rtl="0" algn="ctr">
                        <a:spcBef>
                          <a:spcPts val="0"/>
                        </a:spcBef>
                        <a:spcAft>
                          <a:spcPts val="0"/>
                        </a:spcAft>
                        <a:buNone/>
                      </a:pPr>
                      <a:r>
                        <a:rPr lang="en">
                          <a:solidFill>
                            <a:schemeClr val="dk1"/>
                          </a:solidFill>
                          <a:highlight>
                            <a:schemeClr val="lt1"/>
                          </a:highlight>
                        </a:rPr>
                        <a:t>Years Pro</a:t>
                      </a:r>
                      <a:endParaRPr>
                        <a:solidFill>
                          <a:schemeClr val="dk1"/>
                        </a:solidFill>
                        <a:highlight>
                          <a:schemeClr val="lt1"/>
                        </a:highlight>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chemeClr val="dk1"/>
                          </a:solidFill>
                          <a:highlight>
                            <a:schemeClr val="lt1"/>
                          </a:highlight>
                        </a:rPr>
                        <a:t>Salary</a:t>
                      </a:r>
                      <a:endParaRPr>
                        <a:solidFill>
                          <a:schemeClr val="dk1"/>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highlight>
                            <a:schemeClr val="lt1"/>
                          </a:highlight>
                        </a:rPr>
                        <a:t>Games Played</a:t>
                      </a:r>
                      <a:endParaRPr>
                        <a:solidFill>
                          <a:schemeClr val="dk1"/>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highlight>
                            <a:schemeClr val="lt1"/>
                          </a:highlight>
                        </a:rPr>
                        <a:t>Season Ending Injury</a:t>
                      </a:r>
                      <a:endParaRPr>
                        <a:solidFill>
                          <a:schemeClr val="dk1"/>
                        </a:solidFill>
                        <a:highlight>
                          <a:schemeClr val="lt1"/>
                        </a:highlight>
                      </a:endParaRPr>
                    </a:p>
                  </a:txBody>
                  <a:tcPr marT="91425" marB="91425" marR="91425" marL="91425">
                    <a:lnL cap="flat" cmpd="sng" w="9525">
                      <a:solidFill>
                        <a:srgbClr val="9E9E9E"/>
                      </a:solidFill>
                      <a:prstDash val="solid"/>
                      <a:round/>
                      <a:headEnd len="sm" w="sm" type="none"/>
                      <a:tailEnd len="sm" w="sm" type="none"/>
                    </a:lnL>
                  </a:tcPr>
                </a:tc>
              </a:tr>
              <a:tr h="460300">
                <a:tc>
                  <a:txBody>
                    <a:bodyPr/>
                    <a:lstStyle/>
                    <a:p>
                      <a:pPr indent="0" lvl="0" marL="0" rtl="0" algn="ctr">
                        <a:spcBef>
                          <a:spcPts val="0"/>
                        </a:spcBef>
                        <a:spcAft>
                          <a:spcPts val="0"/>
                        </a:spcAft>
                        <a:buNone/>
                      </a:pPr>
                      <a:r>
                        <a:rPr lang="en"/>
                        <a:t>LaMelo Ball</a:t>
                      </a:r>
                      <a:endParaRPr/>
                    </a:p>
                  </a:txBody>
                  <a:tcPr marT="91425" marB="91425" marR="91425" marL="91425"/>
                </a:tc>
                <a:tc>
                  <a:txBody>
                    <a:bodyPr/>
                    <a:lstStyle/>
                    <a:p>
                      <a:pPr indent="0" lvl="0" marL="0" rtl="0" algn="ctr">
                        <a:spcBef>
                          <a:spcPts val="0"/>
                        </a:spcBef>
                        <a:spcAft>
                          <a:spcPts val="0"/>
                        </a:spcAft>
                        <a:buNone/>
                      </a:pPr>
                      <a:r>
                        <a:rPr lang="en"/>
                        <a:t>PG</a:t>
                      </a:r>
                      <a:endParaRPr/>
                    </a:p>
                  </a:txBody>
                  <a:tcPr marT="91425" marB="91425" marR="91425" marL="91425"/>
                </a:tc>
                <a:tc>
                  <a:txBody>
                    <a:bodyPr/>
                    <a:lstStyle/>
                    <a:p>
                      <a:pPr indent="0" lvl="0" marL="0" rtl="0" algn="ctr">
                        <a:spcBef>
                          <a:spcPts val="0"/>
                        </a:spcBef>
                        <a:spcAft>
                          <a:spcPts val="0"/>
                        </a:spcAft>
                        <a:buNone/>
                      </a:pPr>
                      <a:r>
                        <a:rPr lang="en"/>
                        <a:t>23</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$35,147,000</a:t>
                      </a:r>
                      <a:endParaRPr/>
                    </a:p>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47</a:t>
                      </a:r>
                      <a:endParaRPr/>
                    </a:p>
                    <a:p>
                      <a:pPr indent="0" lvl="0" marL="0" rtl="0" algn="ctr">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Yes</a:t>
                      </a:r>
                      <a:endParaRPr/>
                    </a:p>
                  </a:txBody>
                  <a:tcPr marT="91425" marB="91425" marR="91425" marL="91425"/>
                </a:tc>
              </a:tr>
              <a:tr h="460300">
                <a:tc>
                  <a:txBody>
                    <a:bodyPr/>
                    <a:lstStyle/>
                    <a:p>
                      <a:pPr indent="0" lvl="0" marL="0" rtl="0" algn="ctr">
                        <a:spcBef>
                          <a:spcPts val="0"/>
                        </a:spcBef>
                        <a:spcAft>
                          <a:spcPts val="0"/>
                        </a:spcAft>
                        <a:buNone/>
                      </a:pPr>
                      <a:r>
                        <a:rPr lang="en"/>
                        <a:t>Miles Brides</a:t>
                      </a:r>
                      <a:endParaRPr/>
                    </a:p>
                  </a:txBody>
                  <a:tcPr marT="91425" marB="91425" marR="91425" marL="91425"/>
                </a:tc>
                <a:tc>
                  <a:txBody>
                    <a:bodyPr/>
                    <a:lstStyle/>
                    <a:p>
                      <a:pPr indent="0" lvl="0" marL="0" rtl="0" algn="ctr">
                        <a:spcBef>
                          <a:spcPts val="0"/>
                        </a:spcBef>
                        <a:spcAft>
                          <a:spcPts val="0"/>
                        </a:spcAft>
                        <a:buNone/>
                      </a:pPr>
                      <a:r>
                        <a:rPr lang="en"/>
                        <a:t>SF</a:t>
                      </a:r>
                      <a:endParaRPr/>
                    </a:p>
                  </a:txBody>
                  <a:tcPr marT="91425" marB="91425" marR="91425" marL="91425"/>
                </a:tc>
                <a:tc>
                  <a:txBody>
                    <a:bodyPr/>
                    <a:lstStyle/>
                    <a:p>
                      <a:pPr indent="0" lvl="0" marL="0" rtl="0" algn="ctr">
                        <a:spcBef>
                          <a:spcPts val="0"/>
                        </a:spcBef>
                        <a:spcAft>
                          <a:spcPts val="0"/>
                        </a:spcAft>
                        <a:buNone/>
                      </a:pPr>
                      <a:r>
                        <a:rPr lang="en"/>
                        <a:t>27</a:t>
                      </a:r>
                      <a:endParaRPr/>
                    </a:p>
                  </a:txBody>
                  <a:tcPr marT="91425" marB="91425" marR="91425" marL="91425"/>
                </a:tc>
                <a:tc>
                  <a:txBody>
                    <a:bodyPr/>
                    <a:lstStyle/>
                    <a:p>
                      <a:pPr indent="0" lvl="0" marL="0" rtl="0" algn="ctr">
                        <a:spcBef>
                          <a:spcPts val="0"/>
                        </a:spcBef>
                        <a:spcAft>
                          <a:spcPts val="0"/>
                        </a:spcAft>
                        <a:buNone/>
                      </a:pPr>
                      <a:r>
                        <a:rPr lang="en"/>
                        <a:t>6</a:t>
                      </a:r>
                      <a:endParaRPr/>
                    </a:p>
                  </a:txBody>
                  <a:tcPr marT="91425" marB="91425" marR="91425" marL="91425"/>
                </a:tc>
                <a:tc>
                  <a:txBody>
                    <a:bodyPr/>
                    <a:lstStyle/>
                    <a:p>
                      <a:pPr indent="0" lvl="0" marL="0" rtl="0" algn="ctr">
                        <a:spcBef>
                          <a:spcPts val="0"/>
                        </a:spcBef>
                        <a:spcAft>
                          <a:spcPts val="0"/>
                        </a:spcAft>
                        <a:buNone/>
                      </a:pPr>
                      <a:r>
                        <a:rPr lang="en"/>
                        <a:t>$27,173,913</a:t>
                      </a:r>
                      <a:endParaRPr/>
                    </a:p>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64</a:t>
                      </a:r>
                      <a:endParaRPr/>
                    </a:p>
                  </a:txBody>
                  <a:tcPr marT="91425" marB="91425" marR="91425" marL="91425"/>
                </a:tc>
                <a:tc>
                  <a:txBody>
                    <a:bodyPr/>
                    <a:lstStyle/>
                    <a:p>
                      <a:pPr indent="0" lvl="0" marL="0" rtl="0" algn="ctr">
                        <a:spcBef>
                          <a:spcPts val="0"/>
                        </a:spcBef>
                        <a:spcAft>
                          <a:spcPts val="0"/>
                        </a:spcAft>
                        <a:buNone/>
                      </a:pPr>
                      <a:r>
                        <a:rPr lang="en"/>
                        <a:t>No</a:t>
                      </a:r>
                      <a:endParaRPr/>
                    </a:p>
                  </a:txBody>
                  <a:tcPr marT="91425" marB="91425" marR="91425" marL="91425"/>
                </a:tc>
              </a:tr>
              <a:tr h="460300">
                <a:tc>
                  <a:txBody>
                    <a:bodyPr/>
                    <a:lstStyle/>
                    <a:p>
                      <a:pPr indent="0" lvl="0" marL="0" rtl="0" algn="ctr">
                        <a:spcBef>
                          <a:spcPts val="0"/>
                        </a:spcBef>
                        <a:spcAft>
                          <a:spcPts val="0"/>
                        </a:spcAft>
                        <a:buNone/>
                      </a:pPr>
                      <a:r>
                        <a:rPr lang="en"/>
                        <a:t>Jusuf Nurkic</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c>
                  <a:txBody>
                    <a:bodyPr/>
                    <a:lstStyle/>
                    <a:p>
                      <a:pPr indent="0" lvl="0" marL="0" rtl="0" algn="ctr">
                        <a:spcBef>
                          <a:spcPts val="0"/>
                        </a:spcBef>
                        <a:spcAft>
                          <a:spcPts val="0"/>
                        </a:spcAft>
                        <a:buNone/>
                      </a:pPr>
                      <a:r>
                        <a:rPr lang="en"/>
                        <a:t>30</a:t>
                      </a:r>
                      <a:endParaRPr/>
                    </a:p>
                  </a:txBody>
                  <a:tcPr marT="91425" marB="91425" marR="91425" marL="91425"/>
                </a:tc>
                <a:tc>
                  <a:txBody>
                    <a:bodyPr/>
                    <a:lstStyle/>
                    <a:p>
                      <a:pPr indent="0" lvl="0" marL="0" rtl="0" algn="ctr">
                        <a:spcBef>
                          <a:spcPts val="0"/>
                        </a:spcBef>
                        <a:spcAft>
                          <a:spcPts val="0"/>
                        </a:spcAft>
                        <a:buNone/>
                      </a:pPr>
                      <a:r>
                        <a:rPr lang="en"/>
                        <a:t>12</a:t>
                      </a:r>
                      <a:endParaRPr/>
                    </a:p>
                  </a:txBody>
                  <a:tcPr marT="91425" marB="91425" marR="91425" marL="91425"/>
                </a:tc>
                <a:tc>
                  <a:txBody>
                    <a:bodyPr/>
                    <a:lstStyle/>
                    <a:p>
                      <a:pPr indent="0" lvl="0" marL="0" rtl="0" algn="ctr">
                        <a:spcBef>
                          <a:spcPts val="0"/>
                        </a:spcBef>
                        <a:spcAft>
                          <a:spcPts val="0"/>
                        </a:spcAft>
                        <a:buNone/>
                      </a:pPr>
                      <a:r>
                        <a:rPr lang="en"/>
                        <a:t>$18,125,000</a:t>
                      </a:r>
                      <a:endParaRPr/>
                    </a:p>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51</a:t>
                      </a:r>
                      <a:endParaRPr/>
                    </a:p>
                  </a:txBody>
                  <a:tcPr marT="91425" marB="91425" marR="91425" marL="91425"/>
                </a:tc>
                <a:tc>
                  <a:txBody>
                    <a:bodyPr/>
                    <a:lstStyle/>
                    <a:p>
                      <a:pPr indent="0" lvl="0" marL="0" rtl="0" algn="ctr">
                        <a:spcBef>
                          <a:spcPts val="0"/>
                        </a:spcBef>
                        <a:spcAft>
                          <a:spcPts val="0"/>
                        </a:spcAft>
                        <a:buNone/>
                      </a:pPr>
                      <a:r>
                        <a:rPr lang="en"/>
                        <a:t>No</a:t>
                      </a:r>
                      <a:endParaRPr/>
                    </a:p>
                  </a:txBody>
                  <a:tcPr marT="91425" marB="91425" marR="91425" marL="91425"/>
                </a:tc>
              </a:tr>
              <a:tr h="460300">
                <a:tc>
                  <a:txBody>
                    <a:bodyPr/>
                    <a:lstStyle/>
                    <a:p>
                      <a:pPr indent="0" lvl="0" marL="0" rtl="0" algn="ctr">
                        <a:spcBef>
                          <a:spcPts val="0"/>
                        </a:spcBef>
                        <a:spcAft>
                          <a:spcPts val="0"/>
                        </a:spcAft>
                        <a:buNone/>
                      </a:pPr>
                      <a:r>
                        <a:rPr lang="en"/>
                        <a:t>Grant Williams</a:t>
                      </a:r>
                      <a:endParaRPr/>
                    </a:p>
                  </a:txBody>
                  <a:tcPr marT="91425" marB="91425" marR="91425" marL="91425"/>
                </a:tc>
                <a:tc>
                  <a:txBody>
                    <a:bodyPr/>
                    <a:lstStyle/>
                    <a:p>
                      <a:pPr indent="0" lvl="0" marL="0" rtl="0" algn="ctr">
                        <a:spcBef>
                          <a:spcPts val="0"/>
                        </a:spcBef>
                        <a:spcAft>
                          <a:spcPts val="0"/>
                        </a:spcAft>
                        <a:buNone/>
                      </a:pPr>
                      <a:r>
                        <a:rPr lang="en"/>
                        <a:t>PF</a:t>
                      </a:r>
                      <a:endParaRPr/>
                    </a:p>
                  </a:txBody>
                  <a:tcPr marT="91425" marB="91425" marR="91425" marL="91425"/>
                </a:tc>
                <a:tc>
                  <a:txBody>
                    <a:bodyPr/>
                    <a:lstStyle/>
                    <a:p>
                      <a:pPr indent="0" lvl="0" marL="0" rtl="0" algn="ctr">
                        <a:spcBef>
                          <a:spcPts val="0"/>
                        </a:spcBef>
                        <a:spcAft>
                          <a:spcPts val="0"/>
                        </a:spcAft>
                        <a:buNone/>
                      </a:pPr>
                      <a:r>
                        <a:rPr lang="en"/>
                        <a:t>26</a:t>
                      </a:r>
                      <a:endParaRPr/>
                    </a:p>
                  </a:txBody>
                  <a:tcPr marT="91425" marB="91425" marR="91425" marL="91425"/>
                </a:tc>
                <a:tc>
                  <a:txBody>
                    <a:bodyPr/>
                    <a:lstStyle/>
                    <a:p>
                      <a:pPr indent="0" lvl="0" marL="0" rtl="0" algn="ctr">
                        <a:spcBef>
                          <a:spcPts val="0"/>
                        </a:spcBef>
                        <a:spcAft>
                          <a:spcPts val="0"/>
                        </a:spcAft>
                        <a:buNone/>
                      </a:pPr>
                      <a:r>
                        <a:rPr lang="en"/>
                        <a:t>7</a:t>
                      </a:r>
                      <a:endParaRPr/>
                    </a:p>
                  </a:txBody>
                  <a:tcPr marT="91425" marB="91425" marR="91425" marL="91425"/>
                </a:tc>
                <a:tc>
                  <a:txBody>
                    <a:bodyPr/>
                    <a:lstStyle/>
                    <a:p>
                      <a:pPr indent="0" lvl="0" marL="0" rtl="0" algn="ctr">
                        <a:spcBef>
                          <a:spcPts val="0"/>
                        </a:spcBef>
                        <a:spcAft>
                          <a:spcPts val="0"/>
                        </a:spcAft>
                        <a:buNone/>
                      </a:pPr>
                      <a:r>
                        <a:rPr lang="en"/>
                        <a:t>$13,025,250</a:t>
                      </a:r>
                      <a:endParaRPr/>
                    </a:p>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16</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r h="460300">
                <a:tc>
                  <a:txBody>
                    <a:bodyPr/>
                    <a:lstStyle/>
                    <a:p>
                      <a:pPr indent="0" lvl="0" marL="0" rtl="0" algn="ctr">
                        <a:spcBef>
                          <a:spcPts val="0"/>
                        </a:spcBef>
                        <a:spcAft>
                          <a:spcPts val="0"/>
                        </a:spcAft>
                        <a:buClr>
                          <a:schemeClr val="hlink"/>
                        </a:buClr>
                        <a:buSzPts val="1100"/>
                        <a:buFont typeface="Arial"/>
                        <a:buNone/>
                      </a:pPr>
                      <a:r>
                        <a:rPr lang="en">
                          <a:solidFill>
                            <a:schemeClr val="hlink"/>
                          </a:solidFill>
                        </a:rPr>
                        <a:t>Josh Green</a:t>
                      </a:r>
                      <a:endParaRPr/>
                    </a:p>
                  </a:txBody>
                  <a:tcPr marT="91425" marB="91425" marR="91425" marL="91425"/>
                </a:tc>
                <a:tc>
                  <a:txBody>
                    <a:bodyPr/>
                    <a:lstStyle/>
                    <a:p>
                      <a:pPr indent="0" lvl="0" marL="0" rtl="0" algn="ctr">
                        <a:spcBef>
                          <a:spcPts val="0"/>
                        </a:spcBef>
                        <a:spcAft>
                          <a:spcPts val="0"/>
                        </a:spcAft>
                        <a:buNone/>
                      </a:pPr>
                      <a:r>
                        <a:rPr lang="en"/>
                        <a:t>SG</a:t>
                      </a:r>
                      <a:endParaRPr/>
                    </a:p>
                  </a:txBody>
                  <a:tcPr marT="91425" marB="91425" marR="91425" marL="91425"/>
                </a:tc>
                <a:tc>
                  <a:txBody>
                    <a:bodyPr/>
                    <a:lstStyle/>
                    <a:p>
                      <a:pPr indent="0" lvl="0" marL="0" rtl="0" algn="ctr">
                        <a:spcBef>
                          <a:spcPts val="0"/>
                        </a:spcBef>
                        <a:spcAft>
                          <a:spcPts val="0"/>
                        </a:spcAft>
                        <a:buNone/>
                      </a:pPr>
                      <a:r>
                        <a:rPr lang="en"/>
                        <a:t>24</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$12,654,321</a:t>
                      </a:r>
                      <a:endParaRPr/>
                    </a:p>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68</a:t>
                      </a:r>
                      <a:endParaRPr/>
                    </a:p>
                  </a:txBody>
                  <a:tcPr marT="91425" marB="91425" marR="91425" marL="91425"/>
                </a:tc>
                <a:tc>
                  <a:txBody>
                    <a:bodyPr/>
                    <a:lstStyle/>
                    <a:p>
                      <a:pPr indent="0" lvl="0" marL="0" rtl="0" algn="ctr">
                        <a:spcBef>
                          <a:spcPts val="0"/>
                        </a:spcBef>
                        <a:spcAft>
                          <a:spcPts val="0"/>
                        </a:spcAft>
                        <a:buNone/>
                      </a:pPr>
                      <a:r>
                        <a:rPr lang="en"/>
                        <a:t>No</a:t>
                      </a:r>
                      <a:endParaRPr/>
                    </a:p>
                  </a:txBody>
                  <a:tcPr marT="91425" marB="91425" marR="91425" marL="91425"/>
                </a:tc>
              </a:tr>
              <a:tr h="460300">
                <a:tc>
                  <a:txBody>
                    <a:bodyPr/>
                    <a:lstStyle/>
                    <a:p>
                      <a:pPr indent="0" lvl="0" marL="0" rtl="0" algn="ctr">
                        <a:spcBef>
                          <a:spcPts val="0"/>
                        </a:spcBef>
                        <a:spcAft>
                          <a:spcPts val="0"/>
                        </a:spcAft>
                        <a:buNone/>
                      </a:pPr>
                      <a:r>
                        <a:rPr lang="en">
                          <a:solidFill>
                            <a:schemeClr val="hlink"/>
                          </a:solidFill>
                        </a:rPr>
                        <a:t>Brandon Miller</a:t>
                      </a:r>
                      <a:endParaRPr>
                        <a:solidFill>
                          <a:schemeClr val="hlink"/>
                        </a:solidFill>
                      </a:endParaRPr>
                    </a:p>
                  </a:txBody>
                  <a:tcPr marT="91425" marB="91425" marR="91425" marL="91425"/>
                </a:tc>
                <a:tc>
                  <a:txBody>
                    <a:bodyPr/>
                    <a:lstStyle/>
                    <a:p>
                      <a:pPr indent="0" lvl="0" marL="0" rtl="0" algn="ctr">
                        <a:spcBef>
                          <a:spcPts val="0"/>
                        </a:spcBef>
                        <a:spcAft>
                          <a:spcPts val="0"/>
                        </a:spcAft>
                        <a:buNone/>
                      </a:pPr>
                      <a:r>
                        <a:rPr lang="en"/>
                        <a:t>F</a:t>
                      </a:r>
                      <a:endParaRPr/>
                    </a:p>
                  </a:txBody>
                  <a:tcPr marT="91425" marB="91425" marR="91425" marL="91425"/>
                </a:tc>
                <a:tc>
                  <a:txBody>
                    <a:bodyPr/>
                    <a:lstStyle/>
                    <a:p>
                      <a:pPr indent="0" lvl="0" marL="0" rtl="0" algn="ctr">
                        <a:spcBef>
                          <a:spcPts val="0"/>
                        </a:spcBef>
                        <a:spcAft>
                          <a:spcPts val="0"/>
                        </a:spcAft>
                        <a:buNone/>
                      </a:pPr>
                      <a:r>
                        <a:rPr lang="en"/>
                        <a:t>22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$11,424,600</a:t>
                      </a:r>
                      <a:endParaRPr/>
                    </a:p>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27</a:t>
                      </a:r>
                      <a:endParaRPr/>
                    </a:p>
                  </a:txBody>
                  <a:tcPr marT="91425" marB="91425" marR="91425" marL="91425"/>
                </a:tc>
                <a:tc>
                  <a:txBody>
                    <a:bodyPr/>
                    <a:lstStyle/>
                    <a:p>
                      <a:pPr indent="0" lvl="0" marL="0" rtl="0" algn="ctr">
                        <a:spcBef>
                          <a:spcPts val="0"/>
                        </a:spcBef>
                        <a:spcAft>
                          <a:spcPts val="0"/>
                        </a:spcAft>
                        <a:buNone/>
                      </a:pPr>
                      <a:r>
                        <a:rPr lang="en"/>
                        <a:t>Yes</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FG Made % in 2024-25 Season</a:t>
            </a:r>
            <a:endParaRPr/>
          </a:p>
        </p:txBody>
      </p:sp>
      <p:pic>
        <p:nvPicPr>
          <p:cNvPr id="377" name="Google Shape;377;p56"/>
          <p:cNvPicPr preferRelativeResize="0"/>
          <p:nvPr/>
        </p:nvPicPr>
        <p:blipFill>
          <a:blip r:embed="rId3">
            <a:alphaModFix/>
          </a:blip>
          <a:stretch>
            <a:fillRect/>
          </a:stretch>
        </p:blipFill>
        <p:spPr>
          <a:xfrm>
            <a:off x="1666125" y="1338625"/>
            <a:ext cx="5811747" cy="3520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hlink"/>
              </a:buClr>
              <a:buSzPct val="31884"/>
              <a:buFont typeface="Arial"/>
              <a:buNone/>
            </a:pPr>
            <a:r>
              <a:rPr lang="en"/>
              <a:t>3PT</a:t>
            </a:r>
            <a:r>
              <a:rPr lang="en"/>
              <a:t> Made % in 2024-25 Season</a:t>
            </a:r>
            <a:endParaRPr/>
          </a:p>
          <a:p>
            <a:pPr indent="0" lvl="0" marL="0" rtl="0" algn="l">
              <a:spcBef>
                <a:spcPts val="0"/>
              </a:spcBef>
              <a:spcAft>
                <a:spcPts val="0"/>
              </a:spcAft>
              <a:buNone/>
            </a:pPr>
            <a:r>
              <a:t/>
            </a:r>
            <a:endParaRPr/>
          </a:p>
        </p:txBody>
      </p:sp>
      <p:pic>
        <p:nvPicPr>
          <p:cNvPr id="383" name="Google Shape;383;p57"/>
          <p:cNvPicPr preferRelativeResize="0"/>
          <p:nvPr/>
        </p:nvPicPr>
        <p:blipFill>
          <a:blip r:embed="rId3">
            <a:alphaModFix/>
          </a:blip>
          <a:stretch>
            <a:fillRect/>
          </a:stretch>
        </p:blipFill>
        <p:spPr>
          <a:xfrm>
            <a:off x="1555775" y="1290025"/>
            <a:ext cx="6084727" cy="3761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hlink"/>
              </a:buClr>
              <a:buSzPct val="31884"/>
              <a:buFont typeface="Arial"/>
              <a:buNone/>
            </a:pPr>
            <a:r>
              <a:rPr lang="en"/>
              <a:t>FT</a:t>
            </a:r>
            <a:r>
              <a:rPr lang="en"/>
              <a:t> Made % in 2024-25 Season</a:t>
            </a:r>
            <a:endParaRPr/>
          </a:p>
          <a:p>
            <a:pPr indent="0" lvl="0" marL="0" rtl="0" algn="l">
              <a:spcBef>
                <a:spcPts val="0"/>
              </a:spcBef>
              <a:spcAft>
                <a:spcPts val="0"/>
              </a:spcAft>
              <a:buNone/>
            </a:pPr>
            <a:r>
              <a:t/>
            </a:r>
            <a:endParaRPr/>
          </a:p>
        </p:txBody>
      </p:sp>
      <p:pic>
        <p:nvPicPr>
          <p:cNvPr id="389" name="Google Shape;389;p58"/>
          <p:cNvPicPr preferRelativeResize="0"/>
          <p:nvPr/>
        </p:nvPicPr>
        <p:blipFill>
          <a:blip r:embed="rId3">
            <a:alphaModFix/>
          </a:blip>
          <a:stretch>
            <a:fillRect/>
          </a:stretch>
        </p:blipFill>
        <p:spPr>
          <a:xfrm>
            <a:off x="1494660" y="1152475"/>
            <a:ext cx="6283027" cy="3774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59"/>
          <p:cNvSpPr txBox="1"/>
          <p:nvPr>
            <p:ph idx="1" type="subTitle"/>
          </p:nvPr>
        </p:nvSpPr>
        <p:spPr>
          <a:xfrm>
            <a:off x="975300" y="1864050"/>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How do they start winning again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Winning starts in the front office</a:t>
            </a:r>
            <a:endParaRPr/>
          </a:p>
        </p:txBody>
      </p:sp>
      <p:sp>
        <p:nvSpPr>
          <p:cNvPr id="401" name="Google Shape;401;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Ownership </a:t>
            </a:r>
            <a:endParaRPr b="1">
              <a:solidFill>
                <a:schemeClr val="dk1"/>
              </a:solidFill>
            </a:endParaRPr>
          </a:p>
          <a:p>
            <a:pPr indent="0" lvl="0" marL="0" rtl="0" algn="l">
              <a:spcBef>
                <a:spcPts val="1200"/>
              </a:spcBef>
              <a:spcAft>
                <a:spcPts val="0"/>
              </a:spcAft>
              <a:buNone/>
            </a:pPr>
            <a:r>
              <a:rPr b="1" lang="en">
                <a:solidFill>
                  <a:schemeClr val="dk1"/>
                </a:solidFill>
              </a:rPr>
              <a:t>General Management</a:t>
            </a:r>
            <a:endParaRPr b="1">
              <a:solidFill>
                <a:schemeClr val="dk1"/>
              </a:solidFill>
            </a:endParaRPr>
          </a:p>
          <a:p>
            <a:pPr indent="0" lvl="0" marL="0" rtl="0" algn="l">
              <a:spcBef>
                <a:spcPts val="1200"/>
              </a:spcBef>
              <a:spcAft>
                <a:spcPts val="0"/>
              </a:spcAft>
              <a:buNone/>
            </a:pPr>
            <a:r>
              <a:rPr b="1" lang="en">
                <a:solidFill>
                  <a:schemeClr val="dk1"/>
                </a:solidFill>
              </a:rPr>
              <a:t>Coaching -</a:t>
            </a:r>
            <a:r>
              <a:rPr lang="en">
                <a:solidFill>
                  <a:schemeClr val="dk1"/>
                </a:solidFill>
              </a:rPr>
              <a:t> Coach a game plan that focus’ on defence, obtaining rebounds and high </a:t>
            </a:r>
            <a:r>
              <a:rPr lang="en">
                <a:solidFill>
                  <a:schemeClr val="dk1"/>
                </a:solidFill>
              </a:rPr>
              <a:t>percentage</a:t>
            </a:r>
            <a:r>
              <a:rPr lang="en">
                <a:solidFill>
                  <a:schemeClr val="dk1"/>
                </a:solidFill>
              </a:rPr>
              <a:t> shots </a:t>
            </a:r>
            <a:r>
              <a:rPr lang="en">
                <a:solidFill>
                  <a:schemeClr val="dk1"/>
                </a:solidFill>
              </a:rPr>
              <a:t>whilst</a:t>
            </a:r>
            <a:r>
              <a:rPr lang="en">
                <a:solidFill>
                  <a:schemeClr val="dk1"/>
                </a:solidFill>
              </a:rPr>
              <a:t> eliminating turnovers. Coach Charles Lee was in his first year this season.</a:t>
            </a:r>
            <a:endParaRPr>
              <a:solidFill>
                <a:schemeClr val="dk1"/>
              </a:solidFill>
            </a:endParaRPr>
          </a:p>
          <a:p>
            <a:pPr indent="0" lvl="0" marL="0" rtl="0" algn="l">
              <a:spcBef>
                <a:spcPts val="1200"/>
              </a:spcBef>
              <a:spcAft>
                <a:spcPts val="0"/>
              </a:spcAft>
              <a:buNone/>
            </a:pPr>
            <a:r>
              <a:rPr b="1" lang="en">
                <a:solidFill>
                  <a:schemeClr val="dk1"/>
                </a:solidFill>
              </a:rPr>
              <a:t>Drafting and free agency</a:t>
            </a:r>
            <a:r>
              <a:rPr lang="en">
                <a:solidFill>
                  <a:schemeClr val="dk1"/>
                </a:solidFill>
              </a:rPr>
              <a:t> </a:t>
            </a:r>
            <a:r>
              <a:rPr b="1" lang="en">
                <a:solidFill>
                  <a:schemeClr val="dk1"/>
                </a:solidFill>
              </a:rPr>
              <a:t>- </a:t>
            </a:r>
            <a:r>
              <a:rPr lang="en">
                <a:solidFill>
                  <a:schemeClr val="dk1"/>
                </a:solidFill>
              </a:rPr>
              <a:t>Need to draft and sign players that have a focus on defense, and high shooting percentages. Charlotte are projected to win the draft lottery this year and therefore, get first pick in the draft to select the best players coming out of College this year</a:t>
            </a:r>
            <a:endParaRPr>
              <a:solidFill>
                <a:schemeClr val="dk1"/>
              </a:solidFill>
            </a:endParaRPr>
          </a:p>
          <a:p>
            <a:pPr indent="0" lvl="0" marL="0" rtl="0" algn="l">
              <a:spcBef>
                <a:spcPts val="1200"/>
              </a:spcBef>
              <a:spcAft>
                <a:spcPts val="1200"/>
              </a:spcAft>
              <a:buNone/>
            </a:pPr>
            <a:r>
              <a:rPr b="1" lang="en">
                <a:solidFill>
                  <a:schemeClr val="dk1"/>
                </a:solidFill>
              </a:rPr>
              <a:t>Injuries - </a:t>
            </a:r>
            <a:r>
              <a:rPr lang="en">
                <a:solidFill>
                  <a:schemeClr val="dk1"/>
                </a:solidFill>
              </a:rPr>
              <a:t>Injuries to star players has caused a </a:t>
            </a:r>
            <a:r>
              <a:rPr lang="en">
                <a:solidFill>
                  <a:schemeClr val="dk1"/>
                </a:solidFill>
              </a:rPr>
              <a:t>substantial</a:t>
            </a:r>
            <a:r>
              <a:rPr lang="en">
                <a:solidFill>
                  <a:schemeClr val="dk1"/>
                </a:solidFill>
              </a:rPr>
              <a:t> amount of reshuffling to the team. For the 2024–25 season, the cap is set at $140.588 million. Out of the $140.588 Million, there was over $59.596 Million in injured players for over half the season. More than half the allocated salary cap.</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4"/>
          <p:cNvPicPr preferRelativeResize="0"/>
          <p:nvPr/>
        </p:nvPicPr>
        <p:blipFill>
          <a:blip r:embed="rId3">
            <a:alphaModFix/>
          </a:blip>
          <a:stretch>
            <a:fillRect/>
          </a:stretch>
        </p:blipFill>
        <p:spPr>
          <a:xfrm>
            <a:off x="1487113" y="152400"/>
            <a:ext cx="6169773" cy="48387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61"/>
          <p:cNvSpPr txBox="1"/>
          <p:nvPr>
            <p:ph idx="1" type="subTitle"/>
          </p:nvPr>
        </p:nvSpPr>
        <p:spPr>
          <a:xfrm>
            <a:off x="975300" y="1864050"/>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87850" y="196725"/>
            <a:ext cx="3151800" cy="11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Brief History</a:t>
            </a:r>
            <a:endParaRPr/>
          </a:p>
        </p:txBody>
      </p:sp>
      <p:sp>
        <p:nvSpPr>
          <p:cNvPr id="239" name="Google Shape;239;p35"/>
          <p:cNvSpPr txBox="1"/>
          <p:nvPr>
            <p:ph idx="1" type="body"/>
          </p:nvPr>
        </p:nvSpPr>
        <p:spPr>
          <a:xfrm>
            <a:off x="196950" y="1267175"/>
            <a:ext cx="5059500" cy="20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Established in 1988, The Charlotte Hornets are an American professional basketball team based in Charlotte, North Carolina. The Hornets compete in the National Basketball Association (NBA) as a member of the Southeast Division of the Eastern Conference. </a:t>
            </a:r>
            <a:endParaRPr/>
          </a:p>
          <a:p>
            <a:pPr indent="0" lvl="0" marL="0" rtl="0" algn="l">
              <a:spcBef>
                <a:spcPts val="1200"/>
              </a:spcBef>
              <a:spcAft>
                <a:spcPts val="0"/>
              </a:spcAft>
              <a:buNone/>
            </a:pPr>
            <a:r>
              <a:rPr lang="en"/>
              <a:t>The original Charlotte Hornets franchise was established in 1988 as an expansion team owned by George Shinn. In 2002, Shinn moved the franchise to New Orleans. The team continued to play as the Hornets until 2013, when its name was changed to the New Orleans Pelicans.</a:t>
            </a:r>
            <a:endParaRPr/>
          </a:p>
          <a:p>
            <a:pPr indent="0" lvl="0" marL="0" rtl="0" algn="l">
              <a:spcBef>
                <a:spcPts val="1200"/>
              </a:spcBef>
              <a:spcAft>
                <a:spcPts val="0"/>
              </a:spcAft>
              <a:buNone/>
            </a:pPr>
            <a:r>
              <a:rPr lang="en"/>
              <a:t>As part of an agreement with the NBA, a new team known as the Charlotte Bobcats began competing in the 2004–05 NBA season. On June 15, 2006, Michael Jordan, acquired a minority stake in the franchise and became its managing member of basketball operations. On February 17, 2010, an ownership group led by Jordan purchased a majority share of the franchise. In 2013, the Bobcats announced they would begin playing under the Charlotte Hornets name in the 2014–15 season. On the day the name change became official, the franchise reclaimed the history and records of the original Hornets. The Hornets are now retroactively considered as having suspended operations from 2002 to 2004.</a:t>
            </a:r>
            <a:endParaRPr/>
          </a:p>
          <a:p>
            <a:pPr indent="0" lvl="0" marL="0" rtl="0" algn="l">
              <a:spcBef>
                <a:spcPts val="1200"/>
              </a:spcBef>
              <a:spcAft>
                <a:spcPts val="0"/>
              </a:spcAft>
              <a:buNone/>
            </a:pPr>
            <a:r>
              <a:rPr lang="en"/>
              <a:t>In August 2023, Jordan sold his majority stake in the Hornets to a group of investors. He retained a minority share in the ownership of the team. </a:t>
            </a:r>
            <a:endParaRPr/>
          </a:p>
          <a:p>
            <a:pPr indent="0" lvl="0" marL="0" rtl="0" algn="l">
              <a:spcBef>
                <a:spcPts val="1200"/>
              </a:spcBef>
              <a:spcAft>
                <a:spcPts val="0"/>
              </a:spcAft>
              <a:buNone/>
            </a:pPr>
            <a:r>
              <a:rPr lang="en"/>
              <a:t>This is what re-invigorated my interest in this question…</a:t>
            </a:r>
            <a:endParaRPr/>
          </a:p>
          <a:p>
            <a:pPr indent="0" lvl="0" marL="0" rtl="0" algn="l">
              <a:spcBef>
                <a:spcPts val="1200"/>
              </a:spcBef>
              <a:spcAft>
                <a:spcPts val="1200"/>
              </a:spcAft>
              <a:buNone/>
            </a:pPr>
            <a:r>
              <a:t/>
            </a:r>
            <a:endParaRPr/>
          </a:p>
        </p:txBody>
      </p:sp>
      <p:sp>
        <p:nvSpPr>
          <p:cNvPr id="240" name="Google Shape;24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35"/>
          <p:cNvPicPr preferRelativeResize="0"/>
          <p:nvPr/>
        </p:nvPicPr>
        <p:blipFill>
          <a:blip r:embed="rId3">
            <a:alphaModFix/>
          </a:blip>
          <a:stretch>
            <a:fillRect/>
          </a:stretch>
        </p:blipFill>
        <p:spPr>
          <a:xfrm>
            <a:off x="5300287" y="782925"/>
            <a:ext cx="3646326" cy="3487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idx="1" type="subTitle"/>
          </p:nvPr>
        </p:nvSpPr>
        <p:spPr>
          <a:xfrm>
            <a:off x="975300" y="1864050"/>
            <a:ext cx="7193400" cy="17163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Are the Charlotte Hornets a bad NBA team?</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lang="en"/>
              <a:t>Why?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Data</a:t>
            </a:r>
            <a:endParaRPr/>
          </a:p>
        </p:txBody>
      </p:sp>
      <p:sp>
        <p:nvSpPr>
          <p:cNvPr id="252" name="Google Shape;252;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dk1"/>
                </a:solidFill>
                <a:latin typeface="Merriweather"/>
                <a:ea typeface="Merriweather"/>
                <a:cs typeface="Merriweather"/>
                <a:sym typeface="Merriweather"/>
              </a:rPr>
              <a:t>Data Source</a:t>
            </a:r>
            <a:endParaRPr b="1" sz="1600">
              <a:solidFill>
                <a:schemeClr val="dk1"/>
              </a:solidFill>
              <a:latin typeface="Merriweather"/>
              <a:ea typeface="Merriweather"/>
              <a:cs typeface="Merriweather"/>
              <a:sym typeface="Merriweather"/>
            </a:endParaRPr>
          </a:p>
          <a:p>
            <a:pPr indent="-317500" lvl="0" marL="457200" rtl="0" algn="l">
              <a:lnSpc>
                <a:spcPct val="90000"/>
              </a:lnSpc>
              <a:spcBef>
                <a:spcPts val="1800"/>
              </a:spcBef>
              <a:spcAft>
                <a:spcPts val="0"/>
              </a:spcAft>
              <a:buClr>
                <a:schemeClr val="dk1"/>
              </a:buClr>
              <a:buSzPts val="1400"/>
              <a:buChar char="●"/>
            </a:pPr>
            <a:r>
              <a:rPr lang="en" u="sng">
                <a:solidFill>
                  <a:schemeClr val="dk1"/>
                </a:solidFill>
                <a:hlinkClick r:id="rId3">
                  <a:extLst>
                    <a:ext uri="{A12FA001-AC4F-418D-AE19-62706E023703}">
                      <ahyp:hlinkClr val="tx"/>
                    </a:ext>
                  </a:extLst>
                </a:hlinkClick>
              </a:rPr>
              <a:t>https://www.nba.com/stats</a:t>
            </a:r>
            <a:br>
              <a:rPr lang="en" sz="2100" u="sng">
                <a:solidFill>
                  <a:schemeClr val="dk1"/>
                </a:solidFill>
              </a:rPr>
            </a:br>
            <a:endParaRPr sz="2100" u="sng">
              <a:solidFill>
                <a:schemeClr val="dk1"/>
              </a:solidFill>
            </a:endParaRPr>
          </a:p>
          <a:p>
            <a:pPr indent="-317500" lvl="0" marL="457200" rtl="0" algn="l">
              <a:lnSpc>
                <a:spcPct val="90000"/>
              </a:lnSpc>
              <a:spcBef>
                <a:spcPts val="0"/>
              </a:spcBef>
              <a:spcAft>
                <a:spcPts val="0"/>
              </a:spcAft>
              <a:buClr>
                <a:schemeClr val="dk1"/>
              </a:buClr>
              <a:buSzPts val="1400"/>
              <a:buChar char="●"/>
            </a:pPr>
            <a:r>
              <a:rPr lang="en">
                <a:solidFill>
                  <a:schemeClr val="dk1"/>
                </a:solidFill>
              </a:rPr>
              <a:t>Compiled</a:t>
            </a:r>
            <a:r>
              <a:rPr lang="en">
                <a:solidFill>
                  <a:schemeClr val="dk1"/>
                </a:solidFill>
              </a:rPr>
              <a:t> NBA team Statistics from 2019 - 2025</a:t>
            </a:r>
            <a:endParaRPr>
              <a:solidFill>
                <a:schemeClr val="dk1"/>
              </a:solidFill>
            </a:endParaRPr>
          </a:p>
        </p:txBody>
      </p:sp>
      <p:sp>
        <p:nvSpPr>
          <p:cNvPr id="253" name="Google Shape;253;p3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dk1"/>
                </a:solidFill>
                <a:latin typeface="Merriweather"/>
                <a:ea typeface="Merriweather"/>
                <a:cs typeface="Merriweather"/>
                <a:sym typeface="Merriweather"/>
              </a:rPr>
              <a:t>What this data does </a:t>
            </a:r>
            <a:r>
              <a:rPr b="1" lang="en" sz="1600" u="sng">
                <a:solidFill>
                  <a:schemeClr val="dk1"/>
                </a:solidFill>
                <a:latin typeface="Merriweather"/>
                <a:ea typeface="Merriweather"/>
                <a:cs typeface="Merriweather"/>
                <a:sym typeface="Merriweather"/>
              </a:rPr>
              <a:t>not </a:t>
            </a:r>
            <a:r>
              <a:rPr b="1" lang="en" sz="1600">
                <a:solidFill>
                  <a:schemeClr val="dk1"/>
                </a:solidFill>
                <a:latin typeface="Merriweather"/>
                <a:ea typeface="Merriweather"/>
                <a:cs typeface="Merriweather"/>
                <a:sym typeface="Merriweather"/>
              </a:rPr>
              <a:t>cover</a:t>
            </a:r>
            <a:endParaRPr b="1" sz="1600">
              <a:solidFill>
                <a:schemeClr val="dk1"/>
              </a:solidFill>
              <a:latin typeface="Merriweather"/>
              <a:ea typeface="Merriweather"/>
              <a:cs typeface="Merriweather"/>
              <a:sym typeface="Merriweather"/>
            </a:endParaRPr>
          </a:p>
          <a:p>
            <a:pPr indent="-317500" lvl="0" marL="457200" rtl="0" algn="l">
              <a:spcBef>
                <a:spcPts val="1200"/>
              </a:spcBef>
              <a:spcAft>
                <a:spcPts val="0"/>
              </a:spcAft>
              <a:buClr>
                <a:schemeClr val="dk1"/>
              </a:buClr>
              <a:buSzPts val="1400"/>
              <a:buChar char="●"/>
            </a:pPr>
            <a:r>
              <a:rPr lang="en">
                <a:solidFill>
                  <a:schemeClr val="dk1"/>
                </a:solidFill>
              </a:rPr>
              <a:t>Front office and Coaching movement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Individual Player Statistics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Injuries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Suspensions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Trades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Salary Cap Spend (Dead Cap)</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Drafting</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197375" y="669925"/>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Scoring in Basketball</a:t>
            </a:r>
            <a:endParaRPr/>
          </a:p>
        </p:txBody>
      </p:sp>
      <p:sp>
        <p:nvSpPr>
          <p:cNvPr id="259" name="Google Shape;259;p38"/>
          <p:cNvSpPr txBox="1"/>
          <p:nvPr>
            <p:ph idx="1" type="body"/>
          </p:nvPr>
        </p:nvSpPr>
        <p:spPr>
          <a:xfrm>
            <a:off x="146300" y="2302825"/>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a:t>
            </a:r>
            <a:r>
              <a:rPr lang="en"/>
              <a:t>oints in basketball are used to keep track of the score in a game. Points can be accumulated by making field goals (two or three points) or free throws (one point). The team that has recorded the most points at the end of a game is declared that game's winner. In the NBA, games last for 4, 12 minute periods. </a:t>
            </a:r>
            <a:endParaRPr/>
          </a:p>
        </p:txBody>
      </p:sp>
      <p:pic>
        <p:nvPicPr>
          <p:cNvPr id="260" name="Google Shape;260;p38"/>
          <p:cNvPicPr preferRelativeResize="0"/>
          <p:nvPr/>
        </p:nvPicPr>
        <p:blipFill rotWithShape="1">
          <a:blip r:embed="rId3">
            <a:alphaModFix/>
          </a:blip>
          <a:srcRect b="7227" l="0" r="1117" t="0"/>
          <a:stretch/>
        </p:blipFill>
        <p:spPr>
          <a:xfrm>
            <a:off x="4059700" y="979799"/>
            <a:ext cx="4332650" cy="3048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9" title="Points scored"/>
          <p:cNvPicPr preferRelativeResize="0"/>
          <p:nvPr/>
        </p:nvPicPr>
        <p:blipFill>
          <a:blip r:embed="rId3">
            <a:alphaModFix/>
          </a:blip>
          <a:stretch>
            <a:fillRect/>
          </a:stretch>
        </p:blipFill>
        <p:spPr>
          <a:xfrm>
            <a:off x="4423225" y="1049925"/>
            <a:ext cx="4631151" cy="3340875"/>
          </a:xfrm>
          <a:prstGeom prst="rect">
            <a:avLst/>
          </a:prstGeom>
          <a:noFill/>
          <a:ln>
            <a:noFill/>
          </a:ln>
        </p:spPr>
      </p:pic>
      <p:graphicFrame>
        <p:nvGraphicFramePr>
          <p:cNvPr id="266" name="Google Shape;266;p39"/>
          <p:cNvGraphicFramePr/>
          <p:nvPr/>
        </p:nvGraphicFramePr>
        <p:xfrm>
          <a:off x="244738" y="1049925"/>
          <a:ext cx="3000000" cy="3000000"/>
        </p:xfrm>
        <a:graphic>
          <a:graphicData uri="http://schemas.openxmlformats.org/drawingml/2006/table">
            <a:tbl>
              <a:tblPr>
                <a:noFill/>
                <a:tableStyleId>{94EE0EB4-05C8-4C8D-A9DE-23A373FF7F1D}</a:tableStyleId>
              </a:tblPr>
              <a:tblGrid>
                <a:gridCol w="1333550"/>
                <a:gridCol w="1333550"/>
                <a:gridCol w="1333550"/>
              </a:tblGrid>
              <a:tr h="489600">
                <a:tc>
                  <a:txBody>
                    <a:bodyPr/>
                    <a:lstStyle/>
                    <a:p>
                      <a:pPr indent="0" lvl="0" marL="0" rtl="0" algn="l">
                        <a:spcBef>
                          <a:spcPts val="0"/>
                        </a:spcBef>
                        <a:spcAft>
                          <a:spcPts val="0"/>
                        </a:spcAft>
                        <a:buNone/>
                      </a:pPr>
                      <a:r>
                        <a:t/>
                      </a:r>
                      <a:endParaRPr b="1">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Merriweather"/>
                          <a:ea typeface="Merriweather"/>
                          <a:cs typeface="Merriweather"/>
                          <a:sym typeface="Merriweather"/>
                        </a:rPr>
                        <a:t>Charlotte</a:t>
                      </a:r>
                      <a:endParaRPr b="1">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Merriweather"/>
                          <a:ea typeface="Merriweather"/>
                          <a:cs typeface="Merriweather"/>
                          <a:sym typeface="Merriweather"/>
                        </a:rPr>
                        <a:t>League Average</a:t>
                      </a:r>
                      <a:endParaRPr b="1">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r>
              <a:tr h="489600">
                <a:tc>
                  <a:txBody>
                    <a:bodyPr/>
                    <a:lstStyle/>
                    <a:p>
                      <a:pPr indent="0" lvl="0" marL="0" rtl="0" algn="l">
                        <a:spcBef>
                          <a:spcPts val="0"/>
                        </a:spcBef>
                        <a:spcAft>
                          <a:spcPts val="0"/>
                        </a:spcAft>
                        <a:buNone/>
                      </a:pPr>
                      <a:r>
                        <a:rPr lang="en">
                          <a:solidFill>
                            <a:schemeClr val="dk1"/>
                          </a:solidFill>
                          <a:latin typeface="Merriweather"/>
                          <a:ea typeface="Merriweather"/>
                          <a:cs typeface="Merriweather"/>
                          <a:sym typeface="Merriweather"/>
                        </a:rPr>
                        <a:t>Points Scored</a:t>
                      </a:r>
                      <a:endParaRPr>
                        <a:solidFill>
                          <a:schemeClr val="dk1"/>
                        </a:solidFill>
                        <a:latin typeface="Merriweather"/>
                        <a:ea typeface="Merriweather"/>
                        <a:cs typeface="Merriweather"/>
                        <a:sym typeface="Merriweathe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latin typeface="Merriweather"/>
                          <a:ea typeface="Merriweather"/>
                          <a:cs typeface="Merriweather"/>
                          <a:sym typeface="Merriweather"/>
                        </a:rPr>
                        <a:t>49671</a:t>
                      </a:r>
                      <a:endParaRPr>
                        <a:latin typeface="Merriweather"/>
                        <a:ea typeface="Merriweather"/>
                        <a:cs typeface="Merriweather"/>
                        <a:sym typeface="Merriweathe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latin typeface="Merriweather"/>
                          <a:ea typeface="Merriweather"/>
                          <a:cs typeface="Merriweather"/>
                          <a:sym typeface="Merriweather"/>
                        </a:rPr>
                        <a:t>52368</a:t>
                      </a:r>
                      <a:endParaRPr>
                        <a:latin typeface="Merriweather"/>
                        <a:ea typeface="Merriweather"/>
                        <a:cs typeface="Merriweather"/>
                        <a:sym typeface="Merriweather"/>
                      </a:endParaRPr>
                    </a:p>
                  </a:txBody>
                  <a:tcPr marT="91425" marB="91425" marR="91425" marL="91425"/>
                </a:tc>
              </a:tr>
              <a:tr h="660975">
                <a:tc>
                  <a:txBody>
                    <a:bodyPr/>
                    <a:lstStyle/>
                    <a:p>
                      <a:pPr indent="0" lvl="0" marL="0" rtl="0" algn="l">
                        <a:spcBef>
                          <a:spcPts val="0"/>
                        </a:spcBef>
                        <a:spcAft>
                          <a:spcPts val="0"/>
                        </a:spcAft>
                        <a:buNone/>
                      </a:pPr>
                      <a:r>
                        <a:rPr lang="en">
                          <a:solidFill>
                            <a:schemeClr val="dk1"/>
                          </a:solidFill>
                          <a:latin typeface="Merriweather"/>
                          <a:ea typeface="Merriweather"/>
                          <a:cs typeface="Merriweather"/>
                          <a:sym typeface="Merriweather"/>
                        </a:rPr>
                        <a:t>2 point Shots Made</a:t>
                      </a:r>
                      <a:endParaRPr>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lnSpc>
                          <a:spcPct val="115000"/>
                        </a:lnSpc>
                        <a:spcBef>
                          <a:spcPts val="0"/>
                        </a:spcBef>
                        <a:spcAft>
                          <a:spcPts val="0"/>
                        </a:spcAft>
                        <a:buNone/>
                      </a:pPr>
                      <a:r>
                        <a:rPr lang="en">
                          <a:latin typeface="Merriweather"/>
                          <a:ea typeface="Merriweather"/>
                          <a:cs typeface="Merriweather"/>
                          <a:sym typeface="Merriweather"/>
                        </a:rPr>
                        <a:t>18317</a:t>
                      </a:r>
                      <a:endParaRPr>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a:latin typeface="Merriweather"/>
                          <a:ea typeface="Merriweather"/>
                          <a:cs typeface="Merriweather"/>
                          <a:sym typeface="Merriweather"/>
                        </a:rPr>
                        <a:t>19213</a:t>
                      </a:r>
                      <a:endParaRPr>
                        <a:latin typeface="Merriweather"/>
                        <a:ea typeface="Merriweather"/>
                        <a:cs typeface="Merriweather"/>
                        <a:sym typeface="Merriweather"/>
                      </a:endParaRPr>
                    </a:p>
                  </a:txBody>
                  <a:tcPr marT="91425" marB="91425" marR="91425" marL="91425"/>
                </a:tc>
              </a:tr>
              <a:tr h="660975">
                <a:tc>
                  <a:txBody>
                    <a:bodyPr/>
                    <a:lstStyle/>
                    <a:p>
                      <a:pPr indent="0" lvl="0" marL="0" rtl="0" algn="l">
                        <a:spcBef>
                          <a:spcPts val="0"/>
                        </a:spcBef>
                        <a:spcAft>
                          <a:spcPts val="0"/>
                        </a:spcAft>
                        <a:buClr>
                          <a:schemeClr val="hlink"/>
                        </a:buClr>
                        <a:buSzPts val="1100"/>
                        <a:buFont typeface="Arial"/>
                        <a:buNone/>
                      </a:pPr>
                      <a:r>
                        <a:rPr lang="en">
                          <a:solidFill>
                            <a:schemeClr val="dk1"/>
                          </a:solidFill>
                          <a:latin typeface="Merriweather"/>
                          <a:ea typeface="Merriweather"/>
                          <a:cs typeface="Merriweather"/>
                          <a:sym typeface="Merriweather"/>
                        </a:rPr>
                        <a:t>2 point Shots Missed</a:t>
                      </a:r>
                      <a:endParaRPr>
                        <a:solidFill>
                          <a:schemeClr val="dk1"/>
                        </a:solidFill>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Merriweather"/>
                          <a:ea typeface="Merriweather"/>
                          <a:cs typeface="Merriweather"/>
                          <a:sym typeface="Merriweather"/>
                        </a:rPr>
                        <a:t>22277</a:t>
                      </a:r>
                      <a:endParaRPr>
                        <a:latin typeface="Merriweather"/>
                        <a:ea typeface="Merriweather"/>
                        <a:cs typeface="Merriweather"/>
                        <a:sym typeface="Merriweather"/>
                      </a:endParaRPr>
                    </a:p>
                  </a:txBody>
                  <a:tcPr marT="91425" marB="91425" marR="91425" marL="91425"/>
                </a:tc>
                <a:tc>
                  <a:txBody>
                    <a:bodyPr/>
                    <a:lstStyle/>
                    <a:p>
                      <a:pPr indent="0" lvl="0" marL="0" rtl="0" algn="ctr">
                        <a:lnSpc>
                          <a:spcPct val="115000"/>
                        </a:lnSpc>
                        <a:spcBef>
                          <a:spcPts val="0"/>
                        </a:spcBef>
                        <a:spcAft>
                          <a:spcPts val="0"/>
                        </a:spcAft>
                        <a:buNone/>
                      </a:pPr>
                      <a:r>
                        <a:rPr lang="en">
                          <a:latin typeface="Merriweather"/>
                          <a:ea typeface="Merriweather"/>
                          <a:cs typeface="Merriweather"/>
                          <a:sym typeface="Merriweather"/>
                        </a:rPr>
                        <a:t>21833</a:t>
                      </a:r>
                      <a:endParaRPr>
                        <a:latin typeface="Merriweather"/>
                        <a:ea typeface="Merriweather"/>
                        <a:cs typeface="Merriweather"/>
                        <a:sym typeface="Merriweather"/>
                      </a:endParaRPr>
                    </a:p>
                  </a:txBody>
                  <a:tcPr marT="91425" marB="91425" marR="91425" marL="91425"/>
                </a:tc>
              </a:tr>
              <a:tr h="660975">
                <a:tc>
                  <a:txBody>
                    <a:bodyPr/>
                    <a:lstStyle/>
                    <a:p>
                      <a:pPr indent="0" lvl="0" marL="0" rtl="0" algn="l">
                        <a:spcBef>
                          <a:spcPts val="0"/>
                        </a:spcBef>
                        <a:spcAft>
                          <a:spcPts val="0"/>
                        </a:spcAft>
                        <a:buNone/>
                      </a:pPr>
                      <a:r>
                        <a:rPr lang="en">
                          <a:solidFill>
                            <a:schemeClr val="dk1"/>
                          </a:solidFill>
                          <a:latin typeface="Merriweather"/>
                          <a:ea typeface="Merriweather"/>
                          <a:cs typeface="Merriweather"/>
                          <a:sym typeface="Merriweather"/>
                        </a:rPr>
                        <a:t>3</a:t>
                      </a:r>
                      <a:r>
                        <a:rPr lang="en">
                          <a:solidFill>
                            <a:schemeClr val="dk1"/>
                          </a:solidFill>
                          <a:latin typeface="Merriweather"/>
                          <a:ea typeface="Merriweather"/>
                          <a:cs typeface="Merriweather"/>
                          <a:sym typeface="Merriweather"/>
                        </a:rPr>
                        <a:t> point Shots Made</a:t>
                      </a:r>
                      <a:endParaRPr>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Merriweather"/>
                          <a:ea typeface="Merriweather"/>
                          <a:cs typeface="Merriweather"/>
                          <a:sym typeface="Merriweather"/>
                        </a:rPr>
                        <a:t>5759</a:t>
                      </a:r>
                      <a:endParaRPr>
                        <a:latin typeface="Merriweather"/>
                        <a:ea typeface="Merriweather"/>
                        <a:cs typeface="Merriweather"/>
                        <a:sym typeface="Merriweather"/>
                      </a:endParaRPr>
                    </a:p>
                  </a:txBody>
                  <a:tcPr marT="91425" marB="91425" marR="91425" marL="91425"/>
                </a:tc>
                <a:tc>
                  <a:txBody>
                    <a:bodyPr/>
                    <a:lstStyle/>
                    <a:p>
                      <a:pPr indent="0" lvl="0" marL="0" rtl="0" algn="ctr">
                        <a:lnSpc>
                          <a:spcPct val="115000"/>
                        </a:lnSpc>
                        <a:spcBef>
                          <a:spcPts val="0"/>
                        </a:spcBef>
                        <a:spcAft>
                          <a:spcPts val="0"/>
                        </a:spcAft>
                        <a:buNone/>
                      </a:pPr>
                      <a:r>
                        <a:rPr lang="en">
                          <a:latin typeface="Merriweather"/>
                          <a:ea typeface="Merriweather"/>
                          <a:cs typeface="Merriweather"/>
                          <a:sym typeface="Merriweather"/>
                        </a:rPr>
                        <a:t>5871</a:t>
                      </a:r>
                      <a:endParaRPr>
                        <a:latin typeface="Merriweather"/>
                        <a:ea typeface="Merriweather"/>
                        <a:cs typeface="Merriweather"/>
                        <a:sym typeface="Merriweather"/>
                      </a:endParaRPr>
                    </a:p>
                  </a:txBody>
                  <a:tcPr marT="91425" marB="91425" marR="91425" marL="91425"/>
                </a:tc>
              </a:tr>
              <a:tr h="660975">
                <a:tc>
                  <a:txBody>
                    <a:bodyPr/>
                    <a:lstStyle/>
                    <a:p>
                      <a:pPr indent="0" lvl="0" marL="0" rtl="0" algn="l">
                        <a:spcBef>
                          <a:spcPts val="0"/>
                        </a:spcBef>
                        <a:spcAft>
                          <a:spcPts val="0"/>
                        </a:spcAft>
                        <a:buNone/>
                      </a:pPr>
                      <a:r>
                        <a:rPr lang="en">
                          <a:solidFill>
                            <a:schemeClr val="dk1"/>
                          </a:solidFill>
                          <a:latin typeface="Merriweather"/>
                          <a:ea typeface="Merriweather"/>
                          <a:cs typeface="Merriweather"/>
                          <a:sym typeface="Merriweather"/>
                        </a:rPr>
                        <a:t>3</a:t>
                      </a:r>
                      <a:r>
                        <a:rPr lang="en">
                          <a:solidFill>
                            <a:schemeClr val="dk1"/>
                          </a:solidFill>
                          <a:latin typeface="Merriweather"/>
                          <a:ea typeface="Merriweather"/>
                          <a:cs typeface="Merriweather"/>
                          <a:sym typeface="Merriweather"/>
                        </a:rPr>
                        <a:t> point Shots Missed</a:t>
                      </a:r>
                      <a:endParaRPr>
                        <a:solidFill>
                          <a:schemeClr val="dk1"/>
                        </a:solidFill>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latin typeface="Merriweather"/>
                          <a:ea typeface="Merriweather"/>
                          <a:cs typeface="Merriweather"/>
                          <a:sym typeface="Merriweather"/>
                        </a:rPr>
                        <a:t>10589</a:t>
                      </a:r>
                      <a:endParaRPr>
                        <a:latin typeface="Merriweather"/>
                        <a:ea typeface="Merriweather"/>
                        <a:cs typeface="Merriweather"/>
                        <a:sym typeface="Merriweather"/>
                      </a:endParaRPr>
                    </a:p>
                  </a:txBody>
                  <a:tcPr marT="91425" marB="91425" marR="91425" marL="91425"/>
                </a:tc>
                <a:tc>
                  <a:txBody>
                    <a:bodyPr/>
                    <a:lstStyle/>
                    <a:p>
                      <a:pPr indent="0" lvl="0" marL="0" rtl="0" algn="ctr">
                        <a:lnSpc>
                          <a:spcPct val="115000"/>
                        </a:lnSpc>
                        <a:spcBef>
                          <a:spcPts val="0"/>
                        </a:spcBef>
                        <a:spcAft>
                          <a:spcPts val="0"/>
                        </a:spcAft>
                        <a:buNone/>
                      </a:pPr>
                      <a:r>
                        <a:rPr lang="en">
                          <a:latin typeface="Merriweather"/>
                          <a:ea typeface="Merriweather"/>
                          <a:cs typeface="Merriweather"/>
                          <a:sym typeface="Merriweather"/>
                        </a:rPr>
                        <a:t>10390</a:t>
                      </a:r>
                      <a:endParaRPr>
                        <a:latin typeface="Merriweather"/>
                        <a:ea typeface="Merriweather"/>
                        <a:cs typeface="Merriweather"/>
                        <a:sym typeface="Merriweather"/>
                      </a:endParaRPr>
                    </a:p>
                  </a:txBody>
                  <a:tcPr marT="91425" marB="91425" marR="91425" marL="91425"/>
                </a:tc>
              </a:tr>
            </a:tbl>
          </a:graphicData>
        </a:graphic>
      </p:graphicFrame>
      <p:sp>
        <p:nvSpPr>
          <p:cNvPr id="267" name="Google Shape;267;p39"/>
          <p:cNvSpPr txBox="1"/>
          <p:nvPr/>
        </p:nvSpPr>
        <p:spPr>
          <a:xfrm>
            <a:off x="360150" y="167400"/>
            <a:ext cx="8450700" cy="7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Merriweather"/>
                <a:ea typeface="Merriweather"/>
                <a:cs typeface="Merriweather"/>
                <a:sym typeface="Merriweather"/>
              </a:rPr>
              <a:t>Field Goals (2 &amp; 3 Point shots)</a:t>
            </a:r>
            <a:endParaRPr sz="3000">
              <a:solidFill>
                <a:schemeClr val="dk1"/>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0" title="Points scored"/>
          <p:cNvPicPr preferRelativeResize="0"/>
          <p:nvPr/>
        </p:nvPicPr>
        <p:blipFill>
          <a:blip r:embed="rId3">
            <a:alphaModFix/>
          </a:blip>
          <a:stretch>
            <a:fillRect/>
          </a:stretch>
        </p:blipFill>
        <p:spPr>
          <a:xfrm>
            <a:off x="3926175" y="343575"/>
            <a:ext cx="4970949" cy="3073700"/>
          </a:xfrm>
          <a:prstGeom prst="rect">
            <a:avLst/>
          </a:prstGeom>
          <a:noFill/>
          <a:ln>
            <a:noFill/>
          </a:ln>
        </p:spPr>
      </p:pic>
      <p:sp>
        <p:nvSpPr>
          <p:cNvPr id="273" name="Google Shape;273;p40"/>
          <p:cNvSpPr txBox="1"/>
          <p:nvPr/>
        </p:nvSpPr>
        <p:spPr>
          <a:xfrm>
            <a:off x="187675" y="207975"/>
            <a:ext cx="3302100" cy="44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dk1"/>
                </a:solidFill>
                <a:latin typeface="Merriweather"/>
                <a:ea typeface="Merriweather"/>
                <a:cs typeface="Merriweather"/>
                <a:sym typeface="Merriweather"/>
              </a:rPr>
              <a:t>Rebounds</a:t>
            </a:r>
            <a:endParaRPr b="1" sz="34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None/>
            </a:pPr>
            <a:r>
              <a:rPr lang="en" sz="1000">
                <a:solidFill>
                  <a:schemeClr val="dk2"/>
                </a:solidFill>
                <a:latin typeface="DM Sans"/>
                <a:ea typeface="DM Sans"/>
                <a:cs typeface="DM Sans"/>
                <a:sym typeface="DM Sans"/>
              </a:rPr>
              <a:t>An individual rebound is credited each time a player retrieves a live ball or purposely taps a live ball to a teammate immediately following a missed field goal attempt or a missed free throw attempt.</a:t>
            </a:r>
            <a:endParaRPr sz="1000">
              <a:solidFill>
                <a:schemeClr val="dk2"/>
              </a:solidFill>
              <a:latin typeface="DM Sans"/>
              <a:ea typeface="DM Sans"/>
              <a:cs typeface="DM Sans"/>
              <a:sym typeface="DM Sans"/>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pic>
        <p:nvPicPr>
          <p:cNvPr id="274" name="Google Shape;274;p40" title="my_rebound.0.gif"/>
          <p:cNvPicPr preferRelativeResize="0"/>
          <p:nvPr/>
        </p:nvPicPr>
        <p:blipFill>
          <a:blip r:embed="rId4">
            <a:alphaModFix/>
          </a:blip>
          <a:stretch>
            <a:fillRect/>
          </a:stretch>
        </p:blipFill>
        <p:spPr>
          <a:xfrm>
            <a:off x="140771" y="1812575"/>
            <a:ext cx="3395925" cy="1925850"/>
          </a:xfrm>
          <a:prstGeom prst="rect">
            <a:avLst/>
          </a:prstGeom>
          <a:noFill/>
          <a:ln>
            <a:noFill/>
          </a:ln>
        </p:spPr>
      </p:pic>
      <p:graphicFrame>
        <p:nvGraphicFramePr>
          <p:cNvPr id="275" name="Google Shape;275;p40"/>
          <p:cNvGraphicFramePr/>
          <p:nvPr/>
        </p:nvGraphicFramePr>
        <p:xfrm>
          <a:off x="4234425" y="3768300"/>
          <a:ext cx="3000000" cy="3000000"/>
        </p:xfrm>
        <a:graphic>
          <a:graphicData uri="http://schemas.openxmlformats.org/drawingml/2006/table">
            <a:tbl>
              <a:tblPr>
                <a:noFill/>
                <a:tableStyleId>{94EE0EB4-05C8-4C8D-A9DE-23A373FF7F1D}</a:tableStyleId>
              </a:tblPr>
              <a:tblGrid>
                <a:gridCol w="2044500"/>
                <a:gridCol w="2044500"/>
              </a:tblGrid>
              <a:tr h="308025">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Charlotte</a:t>
                      </a:r>
                      <a:endParaRPr b="1">
                        <a:solidFill>
                          <a:schemeClr val="dk1"/>
                        </a:solidFill>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solidFill>
                            <a:schemeClr val="dk1"/>
                          </a:solidFill>
                          <a:latin typeface="Merriweather"/>
                          <a:ea typeface="Merriweather"/>
                          <a:cs typeface="Merriweather"/>
                          <a:sym typeface="Merriweather"/>
                        </a:rPr>
                        <a:t>League</a:t>
                      </a:r>
                      <a:r>
                        <a:rPr b="1" lang="en">
                          <a:solidFill>
                            <a:schemeClr val="dk1"/>
                          </a:solidFill>
                          <a:latin typeface="Merriweather"/>
                          <a:ea typeface="Merriweather"/>
                          <a:cs typeface="Merriweather"/>
                          <a:sym typeface="Merriweather"/>
                        </a:rPr>
                        <a:t> Average</a:t>
                      </a:r>
                      <a:endParaRPr b="1">
                        <a:solidFill>
                          <a:schemeClr val="dk1"/>
                        </a:solidFill>
                        <a:latin typeface="Merriweather"/>
                        <a:ea typeface="Merriweather"/>
                        <a:cs typeface="Merriweather"/>
                        <a:sym typeface="Merriweather"/>
                      </a:endParaRPr>
                    </a:p>
                  </a:txBody>
                  <a:tcPr marT="91425" marB="91425" marR="91425" marL="91425"/>
                </a:tc>
              </a:tr>
              <a:tr h="308025">
                <a:tc>
                  <a:txBody>
                    <a:bodyPr/>
                    <a:lstStyle/>
                    <a:p>
                      <a:pPr indent="0" lvl="0" marL="0" rtl="0" algn="ctr">
                        <a:spcBef>
                          <a:spcPts val="0"/>
                        </a:spcBef>
                        <a:spcAft>
                          <a:spcPts val="0"/>
                        </a:spcAft>
                        <a:buNone/>
                      </a:pPr>
                      <a:r>
                        <a:rPr lang="en"/>
                        <a:t>19894</a:t>
                      </a:r>
                      <a:endParaRPr/>
                    </a:p>
                  </a:txBody>
                  <a:tcPr marT="91425" marB="91425" marR="91425" marL="91425"/>
                </a:tc>
                <a:tc>
                  <a:txBody>
                    <a:bodyPr/>
                    <a:lstStyle/>
                    <a:p>
                      <a:pPr indent="0" lvl="0" marL="0" rtl="0" algn="ctr">
                        <a:spcBef>
                          <a:spcPts val="0"/>
                        </a:spcBef>
                        <a:spcAft>
                          <a:spcPts val="0"/>
                        </a:spcAft>
                        <a:buNone/>
                      </a:pPr>
                      <a:r>
                        <a:rPr lang="en"/>
                        <a:t>20414</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